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0" r:id="rId4"/>
    <p:sldId id="293" r:id="rId5"/>
    <p:sldId id="285" r:id="rId6"/>
    <p:sldId id="261" r:id="rId7"/>
    <p:sldId id="281" r:id="rId8"/>
    <p:sldId id="290" r:id="rId9"/>
    <p:sldId id="273" r:id="rId10"/>
    <p:sldId id="267" r:id="rId11"/>
    <p:sldId id="269" r:id="rId12"/>
    <p:sldId id="263" r:id="rId13"/>
    <p:sldId id="272" r:id="rId14"/>
    <p:sldId id="268" r:id="rId15"/>
    <p:sldId id="278" r:id="rId16"/>
    <p:sldId id="276" r:id="rId17"/>
    <p:sldId id="270" r:id="rId18"/>
    <p:sldId id="282" r:id="rId19"/>
    <p:sldId id="283" r:id="rId20"/>
    <p:sldId id="284" r:id="rId21"/>
    <p:sldId id="271" r:id="rId22"/>
    <p:sldId id="274" r:id="rId23"/>
    <p:sldId id="277" r:id="rId24"/>
    <p:sldId id="2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660"/>
  </p:normalViewPr>
  <p:slideViewPr>
    <p:cSldViewPr>
      <p:cViewPr varScale="1">
        <p:scale>
          <a:sx n="69" d="100"/>
          <a:sy n="69" d="100"/>
        </p:scale>
        <p:origin x="123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E8AB4-D6B9-45C2-BC09-383ED3B4EC18}" type="datetimeFigureOut">
              <a:rPr lang="en-GB" smtClean="0"/>
              <a:t>02/12/2019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3FCE8-3712-495C-BE54-FC81AF3D235E}" type="slidenum">
              <a:rPr lang="en-GB" smtClean="0"/>
              <a:t>‹#›</a:t>
            </a:fld>
            <a:endParaRPr lang="en-GB"/>
          </a:p>
        </p:txBody>
      </p:sp>
    </p:spTree>
    <p:extLst>
      <p:ext uri="{BB962C8B-B14F-4D97-AF65-F5344CB8AC3E}">
        <p14:creationId xmlns:p14="http://schemas.microsoft.com/office/powerpoint/2010/main" val="219844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A3FCE8-3712-495C-BE54-FC81AF3D235E}" type="slidenum">
              <a:rPr lang="en-GB" smtClean="0"/>
              <a:t>3</a:t>
            </a:fld>
            <a:endParaRPr lang="en-GB"/>
          </a:p>
        </p:txBody>
      </p:sp>
    </p:spTree>
    <p:extLst>
      <p:ext uri="{BB962C8B-B14F-4D97-AF65-F5344CB8AC3E}">
        <p14:creationId xmlns:p14="http://schemas.microsoft.com/office/powerpoint/2010/main" val="16116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A3FCE8-3712-495C-BE54-FC81AF3D235E}" type="slidenum">
              <a:rPr lang="en-GB" smtClean="0"/>
              <a:t>4</a:t>
            </a:fld>
            <a:endParaRPr lang="en-GB"/>
          </a:p>
        </p:txBody>
      </p:sp>
    </p:spTree>
    <p:extLst>
      <p:ext uri="{BB962C8B-B14F-4D97-AF65-F5344CB8AC3E}">
        <p14:creationId xmlns:p14="http://schemas.microsoft.com/office/powerpoint/2010/main" val="4029022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C2B631E-35C7-4441-A3A8-147336144A88}" type="datetimeFigureOut">
              <a:rPr lang="en-GB" smtClean="0"/>
              <a:t>02/12/2019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D097C-2718-4B18-9E6A-DAFC318E6465}" type="slidenum">
              <a:rPr lang="en-GB" smtClean="0"/>
              <a:t>‹#›</a:t>
            </a:fld>
            <a:endParaRPr lang="en-GB"/>
          </a:p>
        </p:txBody>
      </p:sp>
    </p:spTree>
    <p:extLst>
      <p:ext uri="{BB962C8B-B14F-4D97-AF65-F5344CB8AC3E}">
        <p14:creationId xmlns:p14="http://schemas.microsoft.com/office/powerpoint/2010/main" val="281862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2B631E-35C7-4441-A3A8-147336144A88}" type="datetimeFigureOut">
              <a:rPr lang="en-GB" smtClean="0"/>
              <a:t>02/12/2019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D097C-2718-4B18-9E6A-DAFC318E6465}" type="slidenum">
              <a:rPr lang="en-GB" smtClean="0"/>
              <a:t>‹#›</a:t>
            </a:fld>
            <a:endParaRPr lang="en-GB"/>
          </a:p>
        </p:txBody>
      </p:sp>
    </p:spTree>
    <p:extLst>
      <p:ext uri="{BB962C8B-B14F-4D97-AF65-F5344CB8AC3E}">
        <p14:creationId xmlns:p14="http://schemas.microsoft.com/office/powerpoint/2010/main" val="3497634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2B631E-35C7-4441-A3A8-147336144A88}" type="datetimeFigureOut">
              <a:rPr lang="en-GB" smtClean="0"/>
              <a:t>02/12/2019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D097C-2718-4B18-9E6A-DAFC318E6465}" type="slidenum">
              <a:rPr lang="en-GB" smtClean="0"/>
              <a:t>‹#›</a:t>
            </a:fld>
            <a:endParaRPr lang="en-GB"/>
          </a:p>
        </p:txBody>
      </p:sp>
    </p:spTree>
    <p:extLst>
      <p:ext uri="{BB962C8B-B14F-4D97-AF65-F5344CB8AC3E}">
        <p14:creationId xmlns:p14="http://schemas.microsoft.com/office/powerpoint/2010/main" val="3494587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2B631E-35C7-4441-A3A8-147336144A88}" type="datetimeFigureOut">
              <a:rPr lang="en-GB" smtClean="0"/>
              <a:t>02/12/2019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D097C-2718-4B18-9E6A-DAFC318E6465}" type="slidenum">
              <a:rPr lang="en-GB" smtClean="0"/>
              <a:t>‹#›</a:t>
            </a:fld>
            <a:endParaRPr lang="en-GB"/>
          </a:p>
        </p:txBody>
      </p:sp>
    </p:spTree>
    <p:extLst>
      <p:ext uri="{BB962C8B-B14F-4D97-AF65-F5344CB8AC3E}">
        <p14:creationId xmlns:p14="http://schemas.microsoft.com/office/powerpoint/2010/main" val="3251364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B631E-35C7-4441-A3A8-147336144A88}" type="datetimeFigureOut">
              <a:rPr lang="en-GB" smtClean="0"/>
              <a:t>02/12/2019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D097C-2718-4B18-9E6A-DAFC318E6465}" type="slidenum">
              <a:rPr lang="en-GB" smtClean="0"/>
              <a:t>‹#›</a:t>
            </a:fld>
            <a:endParaRPr lang="en-GB"/>
          </a:p>
        </p:txBody>
      </p:sp>
    </p:spTree>
    <p:extLst>
      <p:ext uri="{BB962C8B-B14F-4D97-AF65-F5344CB8AC3E}">
        <p14:creationId xmlns:p14="http://schemas.microsoft.com/office/powerpoint/2010/main" val="219022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C2B631E-35C7-4441-A3A8-147336144A88}" type="datetimeFigureOut">
              <a:rPr lang="en-GB" smtClean="0"/>
              <a:t>02/12/2019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AD097C-2718-4B18-9E6A-DAFC318E6465}" type="slidenum">
              <a:rPr lang="en-GB" smtClean="0"/>
              <a:t>‹#›</a:t>
            </a:fld>
            <a:endParaRPr lang="en-GB"/>
          </a:p>
        </p:txBody>
      </p:sp>
    </p:spTree>
    <p:extLst>
      <p:ext uri="{BB962C8B-B14F-4D97-AF65-F5344CB8AC3E}">
        <p14:creationId xmlns:p14="http://schemas.microsoft.com/office/powerpoint/2010/main" val="293659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C2B631E-35C7-4441-A3A8-147336144A88}" type="datetimeFigureOut">
              <a:rPr lang="en-GB" smtClean="0"/>
              <a:t>02/12/2019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AD097C-2718-4B18-9E6A-DAFC318E6465}" type="slidenum">
              <a:rPr lang="en-GB" smtClean="0"/>
              <a:t>‹#›</a:t>
            </a:fld>
            <a:endParaRPr lang="en-GB"/>
          </a:p>
        </p:txBody>
      </p:sp>
    </p:spTree>
    <p:extLst>
      <p:ext uri="{BB962C8B-B14F-4D97-AF65-F5344CB8AC3E}">
        <p14:creationId xmlns:p14="http://schemas.microsoft.com/office/powerpoint/2010/main" val="3079925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2B631E-35C7-4441-A3A8-147336144A88}" type="datetimeFigureOut">
              <a:rPr lang="en-GB" smtClean="0"/>
              <a:t>02/12/2019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AD097C-2718-4B18-9E6A-DAFC318E6465}" type="slidenum">
              <a:rPr lang="en-GB" smtClean="0"/>
              <a:t>‹#›</a:t>
            </a:fld>
            <a:endParaRPr lang="en-GB"/>
          </a:p>
        </p:txBody>
      </p:sp>
    </p:spTree>
    <p:extLst>
      <p:ext uri="{BB962C8B-B14F-4D97-AF65-F5344CB8AC3E}">
        <p14:creationId xmlns:p14="http://schemas.microsoft.com/office/powerpoint/2010/main" val="2518338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B631E-35C7-4441-A3A8-147336144A88}" type="datetimeFigureOut">
              <a:rPr lang="en-GB" smtClean="0"/>
              <a:t>02/12/2019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AD097C-2718-4B18-9E6A-DAFC318E6465}" type="slidenum">
              <a:rPr lang="en-GB" smtClean="0"/>
              <a:t>‹#›</a:t>
            </a:fld>
            <a:endParaRPr lang="en-GB"/>
          </a:p>
        </p:txBody>
      </p:sp>
    </p:spTree>
    <p:extLst>
      <p:ext uri="{BB962C8B-B14F-4D97-AF65-F5344CB8AC3E}">
        <p14:creationId xmlns:p14="http://schemas.microsoft.com/office/powerpoint/2010/main" val="125655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B631E-35C7-4441-A3A8-147336144A88}" type="datetimeFigureOut">
              <a:rPr lang="en-GB" smtClean="0"/>
              <a:t>02/12/2019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AD097C-2718-4B18-9E6A-DAFC318E6465}" type="slidenum">
              <a:rPr lang="en-GB" smtClean="0"/>
              <a:t>‹#›</a:t>
            </a:fld>
            <a:endParaRPr lang="en-GB"/>
          </a:p>
        </p:txBody>
      </p:sp>
    </p:spTree>
    <p:extLst>
      <p:ext uri="{BB962C8B-B14F-4D97-AF65-F5344CB8AC3E}">
        <p14:creationId xmlns:p14="http://schemas.microsoft.com/office/powerpoint/2010/main" val="70431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B631E-35C7-4441-A3A8-147336144A88}" type="datetimeFigureOut">
              <a:rPr lang="en-GB" smtClean="0"/>
              <a:t>02/12/2019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AD097C-2718-4B18-9E6A-DAFC318E6465}" type="slidenum">
              <a:rPr lang="en-GB" smtClean="0"/>
              <a:t>‹#›</a:t>
            </a:fld>
            <a:endParaRPr lang="en-GB"/>
          </a:p>
        </p:txBody>
      </p:sp>
    </p:spTree>
    <p:extLst>
      <p:ext uri="{BB962C8B-B14F-4D97-AF65-F5344CB8AC3E}">
        <p14:creationId xmlns:p14="http://schemas.microsoft.com/office/powerpoint/2010/main" val="263747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alpha val="40000"/>
                <a:lumMod val="0"/>
                <a:lumOff val="100000"/>
              </a:srgbClr>
            </a:gs>
            <a:gs pos="7001">
              <a:srgbClr val="E6E6E6"/>
            </a:gs>
            <a:gs pos="36000">
              <a:schemeClr val="bg1">
                <a:lumMod val="85000"/>
              </a:schemeClr>
            </a:gs>
            <a:gs pos="47000">
              <a:srgbClr val="E6E6E6"/>
            </a:gs>
            <a:gs pos="96000">
              <a:schemeClr val="bg1">
                <a:lumMod val="75000"/>
                <a:alpha val="1000"/>
              </a:schemeClr>
            </a:gs>
            <a:gs pos="100000">
              <a:srgbClr val="E6E6E6"/>
            </a:gs>
          </a:gsLst>
          <a:lin ang="36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B631E-35C7-4441-A3A8-147336144A88}" type="datetimeFigureOut">
              <a:rPr lang="en-GB" smtClean="0"/>
              <a:t>02/12/2019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D097C-2718-4B18-9E6A-DAFC318E6465}" type="slidenum">
              <a:rPr lang="en-GB" smtClean="0"/>
              <a:t>‹#›</a:t>
            </a:fld>
            <a:endParaRPr lang="en-GB"/>
          </a:p>
        </p:txBody>
      </p:sp>
    </p:spTree>
    <p:extLst>
      <p:ext uri="{BB962C8B-B14F-4D97-AF65-F5344CB8AC3E}">
        <p14:creationId xmlns:p14="http://schemas.microsoft.com/office/powerpoint/2010/main" val="163003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1.jpeg"/><Relationship Id="rId5" Type="http://schemas.openxmlformats.org/officeDocument/2006/relationships/image" Target="../media/image16.png"/><Relationship Id="rId10" Type="http://schemas.openxmlformats.org/officeDocument/2006/relationships/image" Target="../media/image20.jpeg"/><Relationship Id="rId4" Type="http://schemas.openxmlformats.org/officeDocument/2006/relationships/image" Target="../media/image15.png"/><Relationship Id="rId9" Type="http://schemas.microsoft.com/office/2007/relationships/hdphoto" Target="../media/hdphoto2.wdp"/><Relationship Id="rId1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1.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6.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Grapheme" TargetMode="External"/><Relationship Id="rId3" Type="http://schemas.openxmlformats.org/officeDocument/2006/relationships/hyperlink" Target="http://en.wikipedia.org/wiki/Reading_(process)" TargetMode="External"/><Relationship Id="rId7" Type="http://schemas.openxmlformats.org/officeDocument/2006/relationships/hyperlink" Target="http://en.wikipedia.org/wiki/Orthography"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en.wikipedia.org/wiki/Phoneme" TargetMode="External"/><Relationship Id="rId5" Type="http://schemas.openxmlformats.org/officeDocument/2006/relationships/hyperlink" Target="http://en.wikipedia.org/wiki/Phonemic_awareness" TargetMode="External"/><Relationship Id="rId4" Type="http://schemas.openxmlformats.org/officeDocument/2006/relationships/hyperlink" Target="http://en.wikipedia.org/wiki/Writing" TargetMode="Externa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1660888" y="-413937"/>
            <a:ext cx="6715004" cy="6614970"/>
            <a:chOff x="2308905" y="990600"/>
            <a:chExt cx="4633453" cy="4637492"/>
          </a:xfrm>
        </p:grpSpPr>
        <p:grpSp>
          <p:nvGrpSpPr>
            <p:cNvPr id="5" name="Group 4"/>
            <p:cNvGrpSpPr/>
            <p:nvPr/>
          </p:nvGrpSpPr>
          <p:grpSpPr>
            <a:xfrm>
              <a:off x="2308905" y="990600"/>
              <a:ext cx="4633453" cy="4633451"/>
              <a:chOff x="2252833" y="1267124"/>
              <a:chExt cx="4633453" cy="4633451"/>
            </a:xfrm>
            <a:scene3d>
              <a:camera prst="perspectiveRelaxed" fov="4800000">
                <a:rot lat="20706000" lon="20220000" rev="882000"/>
              </a:camera>
              <a:lightRig rig="threePt" dir="t">
                <a:rot lat="0" lon="0" rev="15000000"/>
              </a:lightRig>
            </a:scene3d>
          </p:grpSpPr>
          <p:sp>
            <p:nvSpPr>
              <p:cNvPr id="10" name="Oval 2"/>
              <p:cNvSpPr/>
              <p:nvPr/>
            </p:nvSpPr>
            <p:spPr>
              <a:xfrm>
                <a:off x="4625634" y="1267124"/>
                <a:ext cx="2260652"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6" name="TextBox 5"/>
            <p:cNvSpPr txBox="1"/>
            <p:nvPr/>
          </p:nvSpPr>
          <p:spPr>
            <a:xfrm rot="18720000">
              <a:off x="2473747" y="2185477"/>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4000" b="1" dirty="0" smtClean="0">
                  <a:solidFill>
                    <a:schemeClr val="bg1"/>
                  </a:solidFill>
                  <a:effectLst>
                    <a:outerShdw blurRad="50800" dist="38100" dir="2700000" algn="tl" rotWithShape="0">
                      <a:prstClr val="black">
                        <a:alpha val="40000"/>
                      </a:prstClr>
                    </a:outerShdw>
                  </a:effectLst>
                </a:rPr>
                <a:t>WRITING</a:t>
              </a:r>
              <a:endParaRPr lang="en-US" sz="48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2700000">
              <a:off x="2740092" y="4210658"/>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4000" b="1" dirty="0" smtClean="0">
                  <a:solidFill>
                    <a:schemeClr val="bg1"/>
                  </a:solidFill>
                  <a:effectLst>
                    <a:outerShdw blurRad="50800" dist="38100" dir="5400000" algn="t" rotWithShape="0">
                      <a:prstClr val="black">
                        <a:alpha val="40000"/>
                      </a:prstClr>
                    </a:outerShdw>
                  </a:effectLst>
                </a:rPr>
                <a:t>MATHS</a:t>
              </a:r>
              <a:endParaRPr lang="en-US" sz="2400" b="1" dirty="0">
                <a:solidFill>
                  <a:schemeClr val="bg1"/>
                </a:solidFill>
                <a:effectLst>
                  <a:outerShdw blurRad="50800" dist="38100" dir="5400000" algn="t" rotWithShape="0">
                    <a:prstClr val="black">
                      <a:alpha val="40000"/>
                    </a:prstClr>
                  </a:outerShdw>
                </a:effectLst>
              </a:endParaRPr>
            </a:p>
          </p:txBody>
        </p:sp>
        <p:sp>
          <p:nvSpPr>
            <p:cNvPr id="8" name="TextBox 7"/>
            <p:cNvSpPr txBox="1"/>
            <p:nvPr/>
          </p:nvSpPr>
          <p:spPr>
            <a:xfrm rot="18103960">
              <a:off x="4624114" y="3723140"/>
              <a:ext cx="2175362" cy="1025252"/>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4000" b="1" dirty="0" smtClean="0">
                  <a:solidFill>
                    <a:schemeClr val="bg1"/>
                  </a:solidFill>
                  <a:effectLst>
                    <a:outerShdw blurRad="50800" dist="38100" dir="2700000" algn="tl" rotWithShape="0">
                      <a:prstClr val="black">
                        <a:alpha val="40000"/>
                      </a:prstClr>
                    </a:outerShdw>
                  </a:effectLst>
                </a:rPr>
                <a:t>READING</a:t>
              </a:r>
              <a:endParaRPr lang="en-US" sz="2400" b="1" dirty="0">
                <a:solidFill>
                  <a:schemeClr val="bg1"/>
                </a:solidFill>
                <a:effectLst>
                  <a:outerShdw blurRad="50800" dist="38100" dir="2700000" algn="tl" rotWithShape="0">
                    <a:prstClr val="black">
                      <a:alpha val="40000"/>
                    </a:prstClr>
                  </a:outerShdw>
                </a:effectLst>
              </a:endParaRPr>
            </a:p>
          </p:txBody>
        </p:sp>
        <p:sp>
          <p:nvSpPr>
            <p:cNvPr id="9" name="TextBox 8"/>
            <p:cNvSpPr txBox="1"/>
            <p:nvPr/>
          </p:nvSpPr>
          <p:spPr>
            <a:xfrm rot="2731190">
              <a:off x="3908204" y="2008440"/>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4000" b="1" dirty="0" smtClean="0">
                  <a:solidFill>
                    <a:schemeClr val="bg1"/>
                  </a:solidFill>
                  <a:effectLst>
                    <a:outerShdw blurRad="50800" dist="38100" dir="2700000" algn="tl" rotWithShape="0">
                      <a:prstClr val="black">
                        <a:alpha val="40000"/>
                      </a:prstClr>
                    </a:outerShdw>
                  </a:effectLst>
                </a:rPr>
                <a:t>PHONICS</a:t>
              </a:r>
              <a:endParaRPr lang="en-US" sz="4000" b="1" dirty="0">
                <a:solidFill>
                  <a:schemeClr val="bg1"/>
                </a:solidFill>
                <a:effectLst>
                  <a:outerShdw blurRad="50800" dist="38100" dir="2700000" algn="tl" rotWithShape="0">
                    <a:prstClr val="black">
                      <a:alpha val="40000"/>
                    </a:prstClr>
                  </a:outerShdw>
                </a:effectLst>
              </a:endParaRPr>
            </a:p>
          </p:txBody>
        </p:sp>
      </p:grpSp>
      <p:pic>
        <p:nvPicPr>
          <p:cNvPr id="1030" name="Picture 6" descr="Image result for ladyb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1650" y="3856696"/>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795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8352" y="755610"/>
            <a:ext cx="8594128" cy="5769734"/>
          </a:xfrm>
          <a:prstGeom prst="roundRect">
            <a:avLst/>
          </a:prstGeom>
          <a:gradFill>
            <a:gsLst>
              <a:gs pos="0">
                <a:srgbClr val="DDEBCF"/>
              </a:gs>
              <a:gs pos="50000">
                <a:schemeClr val="bg1"/>
              </a:gs>
              <a:gs pos="100000">
                <a:srgbClr val="92D050"/>
              </a:gs>
            </a:gsLst>
            <a:lin ang="3600000" scaled="0"/>
          </a:gradFill>
        </p:spPr>
        <p:style>
          <a:lnRef idx="2">
            <a:schemeClr val="accent1"/>
          </a:lnRef>
          <a:fillRef idx="1">
            <a:schemeClr val="lt1"/>
          </a:fillRef>
          <a:effectRef idx="0">
            <a:schemeClr val="accent1"/>
          </a:effectRef>
          <a:fontRef idx="minor">
            <a:schemeClr val="dk1"/>
          </a:fontRef>
        </p:style>
        <p:txBody>
          <a:bodyPr rtlCol="0" anchor="ctr"/>
          <a:lstStyle/>
          <a:p>
            <a:pPr algn="just" defTabSz="438059">
              <a:spcBef>
                <a:spcPts val="2999"/>
              </a:spcBef>
              <a:buClr>
                <a:srgbClr val="515151"/>
              </a:buClr>
              <a:buSzPct val="75000"/>
              <a:defRPr/>
            </a:pPr>
            <a:r>
              <a:rPr lang="en-GB" sz="2000" dirty="0" smtClean="0">
                <a:latin typeface="Comic Sans MS" panose="030F0702030302020204" pitchFamily="66" charset="0"/>
              </a:rPr>
              <a:t>Phase 3 introduces the remaining 7 letters of the alphabet / phonemes. Graphemes (digraphs)  such as </a:t>
            </a:r>
            <a:r>
              <a:rPr lang="en-GB" sz="2000" dirty="0" err="1" smtClean="0">
                <a:latin typeface="Comic Sans MS" panose="030F0702030302020204" pitchFamily="66" charset="0"/>
              </a:rPr>
              <a:t>ch</a:t>
            </a:r>
            <a:r>
              <a:rPr lang="en-GB" sz="2000" dirty="0" smtClean="0">
                <a:latin typeface="Comic Sans MS" panose="030F0702030302020204" pitchFamily="66" charset="0"/>
              </a:rPr>
              <a:t>, </a:t>
            </a:r>
            <a:r>
              <a:rPr lang="en-GB" sz="2000" dirty="0" err="1" smtClean="0">
                <a:latin typeface="Comic Sans MS" panose="030F0702030302020204" pitchFamily="66" charset="0"/>
              </a:rPr>
              <a:t>oo</a:t>
            </a:r>
            <a:r>
              <a:rPr lang="en-GB" sz="2000" dirty="0" smtClean="0">
                <a:latin typeface="Comic Sans MS" panose="030F0702030302020204" pitchFamily="66" charset="0"/>
              </a:rPr>
              <a:t>, </a:t>
            </a:r>
            <a:r>
              <a:rPr lang="en-GB" sz="2000" dirty="0" err="1" smtClean="0">
                <a:latin typeface="Comic Sans MS" panose="030F0702030302020204" pitchFamily="66" charset="0"/>
              </a:rPr>
              <a:t>th</a:t>
            </a:r>
            <a:r>
              <a:rPr lang="en-GB" sz="2000" dirty="0" smtClean="0">
                <a:latin typeface="Comic Sans MS" panose="030F0702030302020204" pitchFamily="66" charset="0"/>
              </a:rPr>
              <a:t> represent the remaining phonemes not covered by single letters. Therefore, there are 25 phonemes within Phase 3. Once this phase is complete, children will have </a:t>
            </a:r>
            <a:r>
              <a:rPr lang="en-GB" sz="2000" dirty="0" err="1" smtClean="0">
                <a:latin typeface="Comic Sans MS" panose="030F0702030302020204" pitchFamily="66" charset="0"/>
              </a:rPr>
              <a:t>aquired</a:t>
            </a:r>
            <a:r>
              <a:rPr lang="en-GB" sz="2000" dirty="0" smtClean="0">
                <a:latin typeface="Comic Sans MS" panose="030F0702030302020204" pitchFamily="66" charset="0"/>
              </a:rPr>
              <a:t> the ‘code’ in order to blend sounds together for reading i.e. one grapheme for each phoneme in the English language. Children will also have many opportunities to learn letter names, spell tricky words, read high frequency words and will know approximately 42 phonemes in total! </a:t>
            </a:r>
          </a:p>
          <a:p>
            <a:pPr defTabSz="438059">
              <a:spcBef>
                <a:spcPts val="2999"/>
              </a:spcBef>
              <a:buClr>
                <a:srgbClr val="515151"/>
              </a:buClr>
              <a:buSzPct val="75000"/>
              <a:defRPr/>
            </a:pPr>
            <a:endParaRPr lang="en-GB" sz="2000" dirty="0">
              <a:latin typeface="Twinkl" pitchFamily="50" charset="0"/>
            </a:endParaRPr>
          </a:p>
          <a:p>
            <a:pPr defTabSz="438059">
              <a:spcBef>
                <a:spcPts val="2999"/>
              </a:spcBef>
              <a:buClr>
                <a:srgbClr val="515151"/>
              </a:buClr>
              <a:buSzPct val="75000"/>
              <a:defRPr/>
            </a:pPr>
            <a:endParaRPr lang="en-GB" sz="2000" dirty="0" smtClean="0">
              <a:latin typeface="Twinkl" pitchFamily="50" charset="0"/>
            </a:endParaRPr>
          </a:p>
          <a:p>
            <a:pPr defTabSz="438059">
              <a:spcBef>
                <a:spcPts val="2999"/>
              </a:spcBef>
              <a:buClr>
                <a:srgbClr val="515151"/>
              </a:buClr>
              <a:buSzPct val="75000"/>
              <a:defRPr/>
            </a:pPr>
            <a:endParaRPr lang="en-GB" sz="2000" dirty="0">
              <a:latin typeface="Twinkl" pitchFamily="50" charset="0"/>
            </a:endParaRPr>
          </a:p>
          <a:p>
            <a:pPr defTabSz="438059">
              <a:spcBef>
                <a:spcPts val="2999"/>
              </a:spcBef>
              <a:buClr>
                <a:srgbClr val="515151"/>
              </a:buClr>
              <a:buSzPct val="75000"/>
              <a:defRPr/>
            </a:pPr>
            <a:endParaRPr lang="en-US" sz="2000" dirty="0">
              <a:latin typeface="Twinkl" pitchFamily="50" charset="0"/>
            </a:endParaRPr>
          </a:p>
        </p:txBody>
      </p:sp>
      <p:sp>
        <p:nvSpPr>
          <p:cNvPr id="14" name="Rectangle 13"/>
          <p:cNvSpPr/>
          <p:nvPr/>
        </p:nvSpPr>
        <p:spPr>
          <a:xfrm>
            <a:off x="899593" y="68190"/>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Phase 3</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96225" y="4780475"/>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graphicFrame>
        <p:nvGraphicFramePr>
          <p:cNvPr id="20" name="Table 19"/>
          <p:cNvGraphicFramePr>
            <a:graphicFrameLocks noGrp="1"/>
          </p:cNvGraphicFramePr>
          <p:nvPr>
            <p:extLst>
              <p:ext uri="{D42A27DB-BD31-4B8C-83A1-F6EECF244321}">
                <p14:modId xmlns:p14="http://schemas.microsoft.com/office/powerpoint/2010/main" val="751413615"/>
              </p:ext>
            </p:extLst>
          </p:nvPr>
        </p:nvGraphicFramePr>
        <p:xfrm>
          <a:off x="713461" y="3815705"/>
          <a:ext cx="6162796" cy="2387600"/>
        </p:xfrm>
        <a:graphic>
          <a:graphicData uri="http://schemas.openxmlformats.org/drawingml/2006/table">
            <a:tbl>
              <a:tblPr firstRow="1" bandRow="1">
                <a:tableStyleId>{5C22544A-7EE6-4342-B048-85BDC9FD1C3A}</a:tableStyleId>
              </a:tblPr>
              <a:tblGrid>
                <a:gridCol w="1842315">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1800201">
                  <a:extLst>
                    <a:ext uri="{9D8B030D-6E8A-4147-A177-3AD203B41FA5}">
                      <a16:colId xmlns:a16="http://schemas.microsoft.com/office/drawing/2014/main" val="20002"/>
                    </a:ext>
                  </a:extLst>
                </a:gridCol>
              </a:tblGrid>
              <a:tr h="355064">
                <a:tc>
                  <a:txBody>
                    <a:bodyPr/>
                    <a:lstStyle/>
                    <a:p>
                      <a:pPr algn="ctr"/>
                      <a:r>
                        <a:rPr lang="en-GB" sz="1800" dirty="0" smtClean="0">
                          <a:latin typeface="Comic Sans MS" panose="030F0702030302020204" pitchFamily="66" charset="0"/>
                        </a:rPr>
                        <a:t>Set </a:t>
                      </a:r>
                      <a:endParaRPr lang="en-GB" sz="1800" dirty="0">
                        <a:latin typeface="Comic Sans MS" panose="030F0702030302020204" pitchFamily="66" charset="0"/>
                      </a:endParaRPr>
                    </a:p>
                  </a:txBody>
                  <a:tcPr/>
                </a:tc>
                <a:tc>
                  <a:txBody>
                    <a:bodyPr/>
                    <a:lstStyle/>
                    <a:p>
                      <a:pPr algn="ctr"/>
                      <a:r>
                        <a:rPr lang="en-GB" sz="1800" dirty="0" smtClean="0">
                          <a:latin typeface="Comic Sans MS" panose="030F0702030302020204" pitchFamily="66" charset="0"/>
                        </a:rPr>
                        <a:t>Phoneme </a:t>
                      </a:r>
                      <a:endParaRPr lang="en-GB" sz="1800" dirty="0">
                        <a:latin typeface="Comic Sans MS" panose="030F0702030302020204" pitchFamily="66" charset="0"/>
                      </a:endParaRPr>
                    </a:p>
                  </a:txBody>
                  <a:tcPr/>
                </a:tc>
                <a:tc>
                  <a:txBody>
                    <a:bodyPr/>
                    <a:lstStyle/>
                    <a:p>
                      <a:pPr algn="ctr"/>
                      <a:r>
                        <a:rPr lang="en-GB" sz="1800" dirty="0" smtClean="0">
                          <a:latin typeface="Comic Sans MS" panose="030F0702030302020204" pitchFamily="66" charset="0"/>
                        </a:rPr>
                        <a:t>Tricky words </a:t>
                      </a:r>
                      <a:endParaRPr lang="en-GB" sz="1800" dirty="0">
                        <a:latin typeface="Comic Sans MS" panose="030F0702030302020204" pitchFamily="66" charset="0"/>
                      </a:endParaRPr>
                    </a:p>
                  </a:txBody>
                  <a:tcPr/>
                </a:tc>
                <a:extLst>
                  <a:ext uri="{0D108BD9-81ED-4DB2-BD59-A6C34878D82A}">
                    <a16:rowId xmlns:a16="http://schemas.microsoft.com/office/drawing/2014/main" val="10000"/>
                  </a:ext>
                </a:extLst>
              </a:tr>
              <a:tr h="370840">
                <a:tc>
                  <a:txBody>
                    <a:bodyPr/>
                    <a:lstStyle/>
                    <a:p>
                      <a:r>
                        <a:rPr lang="en-GB" sz="1800" b="0" dirty="0" smtClean="0">
                          <a:latin typeface="Comic Sans MS" panose="030F0702030302020204" pitchFamily="66" charset="0"/>
                        </a:rPr>
                        <a:t>Set 6</a:t>
                      </a:r>
                      <a:endParaRPr lang="en-GB" sz="1800" b="0" dirty="0">
                        <a:latin typeface="Comic Sans MS" panose="030F0702030302020204" pitchFamily="66" charset="0"/>
                      </a:endParaRPr>
                    </a:p>
                  </a:txBody>
                  <a:tcPr/>
                </a:tc>
                <a:tc>
                  <a:txBody>
                    <a:bodyPr/>
                    <a:lstStyle/>
                    <a:p>
                      <a:r>
                        <a:rPr lang="en-GB" sz="1800" b="0" dirty="0" smtClean="0">
                          <a:latin typeface="Comic Sans MS" panose="030F0702030302020204" pitchFamily="66" charset="0"/>
                        </a:rPr>
                        <a:t>j  v  w  x  </a:t>
                      </a:r>
                      <a:endParaRPr lang="en-GB" sz="1800" b="0" dirty="0">
                        <a:latin typeface="Comic Sans MS" panose="030F0702030302020204" pitchFamily="66" charset="0"/>
                      </a:endParaRPr>
                    </a:p>
                  </a:txBody>
                  <a:tcPr/>
                </a:tc>
                <a:tc rowSpan="4">
                  <a:txBody>
                    <a:bodyPr/>
                    <a:lstStyle/>
                    <a:p>
                      <a:r>
                        <a:rPr lang="en-GB" sz="1800" b="0" dirty="0" smtClean="0">
                          <a:latin typeface="Comic Sans MS" panose="030F0702030302020204" pitchFamily="66" charset="0"/>
                        </a:rPr>
                        <a:t>Revise previous</a:t>
                      </a:r>
                      <a:r>
                        <a:rPr lang="en-GB" sz="1800" b="0" baseline="0" dirty="0" smtClean="0">
                          <a:latin typeface="Comic Sans MS" panose="030F0702030302020204" pitchFamily="66" charset="0"/>
                        </a:rPr>
                        <a:t> </a:t>
                      </a:r>
                      <a:r>
                        <a:rPr lang="en-GB" sz="1800" b="0" dirty="0" smtClean="0">
                          <a:latin typeface="Comic Sans MS" panose="030F0702030302020204" pitchFamily="66" charset="0"/>
                        </a:rPr>
                        <a:t>/ he she we me be was you they are all my her </a:t>
                      </a:r>
                      <a:endParaRPr lang="en-GB" sz="1800" b="0" dirty="0">
                        <a:latin typeface="Comic Sans MS" panose="030F0702030302020204" pitchFamily="66" charset="0"/>
                      </a:endParaRPr>
                    </a:p>
                  </a:txBody>
                  <a:tcPr/>
                </a:tc>
                <a:extLst>
                  <a:ext uri="{0D108BD9-81ED-4DB2-BD59-A6C34878D82A}">
                    <a16:rowId xmlns:a16="http://schemas.microsoft.com/office/drawing/2014/main" val="10001"/>
                  </a:ext>
                </a:extLst>
              </a:tr>
              <a:tr h="370840">
                <a:tc>
                  <a:txBody>
                    <a:bodyPr/>
                    <a:lstStyle/>
                    <a:p>
                      <a:r>
                        <a:rPr lang="en-GB" sz="1800" b="0" dirty="0" smtClean="0">
                          <a:latin typeface="Comic Sans MS" panose="030F0702030302020204" pitchFamily="66" charset="0"/>
                        </a:rPr>
                        <a:t>Set 7</a:t>
                      </a:r>
                      <a:endParaRPr lang="en-GB" sz="1800" b="0" dirty="0">
                        <a:latin typeface="Comic Sans MS" panose="030F0702030302020204" pitchFamily="66" charset="0"/>
                      </a:endParaRPr>
                    </a:p>
                  </a:txBody>
                  <a:tcPr/>
                </a:tc>
                <a:tc>
                  <a:txBody>
                    <a:bodyPr/>
                    <a:lstStyle/>
                    <a:p>
                      <a:r>
                        <a:rPr lang="en-GB" sz="1800" b="0" dirty="0" smtClean="0">
                          <a:latin typeface="Comic Sans MS" panose="030F0702030302020204" pitchFamily="66" charset="0"/>
                        </a:rPr>
                        <a:t>y  z  </a:t>
                      </a:r>
                      <a:r>
                        <a:rPr lang="en-GB" sz="1800" b="0" dirty="0" err="1" smtClean="0">
                          <a:latin typeface="Comic Sans MS" panose="030F0702030302020204" pitchFamily="66" charset="0"/>
                        </a:rPr>
                        <a:t>zz</a:t>
                      </a:r>
                      <a:r>
                        <a:rPr lang="en-GB" sz="1800" b="0" dirty="0" smtClean="0">
                          <a:latin typeface="Comic Sans MS" panose="030F0702030302020204" pitchFamily="66" charset="0"/>
                        </a:rPr>
                        <a:t>  </a:t>
                      </a:r>
                      <a:r>
                        <a:rPr lang="en-GB" sz="1800" b="0" dirty="0" err="1" smtClean="0">
                          <a:latin typeface="Comic Sans MS" panose="030F0702030302020204" pitchFamily="66" charset="0"/>
                        </a:rPr>
                        <a:t>qu</a:t>
                      </a:r>
                      <a:r>
                        <a:rPr lang="en-GB" sz="1800" b="0" dirty="0" smtClean="0">
                          <a:latin typeface="Comic Sans MS" panose="030F0702030302020204" pitchFamily="66" charset="0"/>
                        </a:rPr>
                        <a:t>   </a:t>
                      </a:r>
                      <a:endParaRPr lang="en-GB" sz="1800" b="0" dirty="0">
                        <a:latin typeface="Comic Sans MS" panose="030F0702030302020204" pitchFamily="66" charset="0"/>
                      </a:endParaRPr>
                    </a:p>
                  </a:txBody>
                  <a:tcPr/>
                </a:tc>
                <a:tc vMerge="1">
                  <a:txBody>
                    <a:bodyPr/>
                    <a:lstStyle/>
                    <a:p>
                      <a:endParaRPr lang="en-GB" sz="1800" b="0" dirty="0">
                        <a:latin typeface="Twinkl" pitchFamily="50" charset="0"/>
                      </a:endParaRPr>
                    </a:p>
                  </a:txBody>
                  <a:tcPr/>
                </a:tc>
                <a:extLst>
                  <a:ext uri="{0D108BD9-81ED-4DB2-BD59-A6C34878D82A}">
                    <a16:rowId xmlns:a16="http://schemas.microsoft.com/office/drawing/2014/main" val="10002"/>
                  </a:ext>
                </a:extLst>
              </a:tr>
              <a:tr h="370840">
                <a:tc>
                  <a:txBody>
                    <a:bodyPr/>
                    <a:lstStyle/>
                    <a:p>
                      <a:r>
                        <a:rPr lang="en-GB" sz="1800" b="0" dirty="0" smtClean="0">
                          <a:latin typeface="Comic Sans MS" panose="030F0702030302020204" pitchFamily="66" charset="0"/>
                        </a:rPr>
                        <a:t>Consonant</a:t>
                      </a:r>
                      <a:r>
                        <a:rPr lang="en-GB" sz="1800" b="0" baseline="0" dirty="0" smtClean="0">
                          <a:latin typeface="Comic Sans MS" panose="030F0702030302020204" pitchFamily="66" charset="0"/>
                        </a:rPr>
                        <a:t> </a:t>
                      </a:r>
                    </a:p>
                    <a:p>
                      <a:r>
                        <a:rPr lang="en-GB" sz="1800" b="0" baseline="0" dirty="0" smtClean="0">
                          <a:latin typeface="Comic Sans MS" panose="030F0702030302020204" pitchFamily="66" charset="0"/>
                        </a:rPr>
                        <a:t>digraphs </a:t>
                      </a:r>
                      <a:endParaRPr lang="en-GB" sz="1800" b="0" dirty="0">
                        <a:latin typeface="Comic Sans MS" panose="030F0702030302020204" pitchFamily="66" charset="0"/>
                      </a:endParaRPr>
                    </a:p>
                  </a:txBody>
                  <a:tcPr/>
                </a:tc>
                <a:tc>
                  <a:txBody>
                    <a:bodyPr/>
                    <a:lstStyle/>
                    <a:p>
                      <a:r>
                        <a:rPr lang="en-GB" sz="1800" b="0" dirty="0" err="1" smtClean="0">
                          <a:latin typeface="Comic Sans MS" panose="030F0702030302020204" pitchFamily="66" charset="0"/>
                        </a:rPr>
                        <a:t>ch</a:t>
                      </a:r>
                      <a:r>
                        <a:rPr lang="en-GB" sz="1800" b="0" dirty="0" smtClean="0">
                          <a:latin typeface="Comic Sans MS" panose="030F0702030302020204" pitchFamily="66" charset="0"/>
                        </a:rPr>
                        <a:t>  </a:t>
                      </a:r>
                      <a:r>
                        <a:rPr lang="en-GB" sz="1800" b="0" dirty="0" err="1" smtClean="0">
                          <a:latin typeface="Comic Sans MS" panose="030F0702030302020204" pitchFamily="66" charset="0"/>
                        </a:rPr>
                        <a:t>sh</a:t>
                      </a:r>
                      <a:r>
                        <a:rPr lang="en-GB" sz="1800" b="0" dirty="0" smtClean="0">
                          <a:latin typeface="Comic Sans MS" panose="030F0702030302020204" pitchFamily="66" charset="0"/>
                        </a:rPr>
                        <a:t>  </a:t>
                      </a:r>
                      <a:r>
                        <a:rPr lang="en-GB" sz="1800" b="0" dirty="0" err="1" smtClean="0">
                          <a:latin typeface="Comic Sans MS" panose="030F0702030302020204" pitchFamily="66" charset="0"/>
                        </a:rPr>
                        <a:t>th</a:t>
                      </a:r>
                      <a:r>
                        <a:rPr lang="en-GB" sz="1800" b="0" dirty="0" smtClean="0">
                          <a:latin typeface="Comic Sans MS" panose="030F0702030302020204" pitchFamily="66" charset="0"/>
                        </a:rPr>
                        <a:t>  ng  </a:t>
                      </a:r>
                      <a:endParaRPr lang="en-GB" sz="1800" b="0" dirty="0">
                        <a:latin typeface="Comic Sans MS" panose="030F0702030302020204" pitchFamily="66" charset="0"/>
                      </a:endParaRPr>
                    </a:p>
                  </a:txBody>
                  <a:tcPr/>
                </a:tc>
                <a:tc vMerge="1">
                  <a:txBody>
                    <a:bodyPr/>
                    <a:lstStyle/>
                    <a:p>
                      <a:endParaRPr lang="en-GB" sz="1800" b="0" dirty="0">
                        <a:latin typeface="Twinkl" pitchFamily="50" charset="0"/>
                      </a:endParaRPr>
                    </a:p>
                  </a:txBody>
                  <a:tcPr/>
                </a:tc>
                <a:extLst>
                  <a:ext uri="{0D108BD9-81ED-4DB2-BD59-A6C34878D82A}">
                    <a16:rowId xmlns:a16="http://schemas.microsoft.com/office/drawing/2014/main" val="10003"/>
                  </a:ext>
                </a:extLst>
              </a:tr>
              <a:tr h="370840">
                <a:tc>
                  <a:txBody>
                    <a:bodyPr/>
                    <a:lstStyle/>
                    <a:p>
                      <a:r>
                        <a:rPr lang="en-GB" sz="1800" b="0" dirty="0" smtClean="0">
                          <a:latin typeface="Comic Sans MS" panose="030F0702030302020204" pitchFamily="66" charset="0"/>
                        </a:rPr>
                        <a:t>Vowel digraphs / </a:t>
                      </a:r>
                      <a:r>
                        <a:rPr lang="en-GB" sz="1800" b="0" dirty="0" err="1" smtClean="0">
                          <a:latin typeface="Comic Sans MS" panose="030F0702030302020204" pitchFamily="66" charset="0"/>
                        </a:rPr>
                        <a:t>trigraphs</a:t>
                      </a:r>
                      <a:r>
                        <a:rPr lang="en-GB" sz="1800" b="0" baseline="0" dirty="0" smtClean="0">
                          <a:latin typeface="Comic Sans MS" panose="030F0702030302020204" pitchFamily="66" charset="0"/>
                        </a:rPr>
                        <a:t> </a:t>
                      </a:r>
                      <a:endParaRPr lang="en-GB" sz="1800" b="0" dirty="0">
                        <a:latin typeface="Comic Sans MS" panose="030F0702030302020204" pitchFamily="66" charset="0"/>
                      </a:endParaRPr>
                    </a:p>
                  </a:txBody>
                  <a:tcPr/>
                </a:tc>
                <a:tc>
                  <a:txBody>
                    <a:bodyPr/>
                    <a:lstStyle/>
                    <a:p>
                      <a:r>
                        <a:rPr lang="en-GB" sz="1800" b="0" dirty="0" err="1" smtClean="0">
                          <a:latin typeface="Comic Sans MS" panose="030F0702030302020204" pitchFamily="66" charset="0"/>
                        </a:rPr>
                        <a:t>ai</a:t>
                      </a:r>
                      <a:r>
                        <a:rPr lang="en-GB" sz="1800" b="0" dirty="0" smtClean="0">
                          <a:latin typeface="Comic Sans MS" panose="030F0702030302020204" pitchFamily="66" charset="0"/>
                        </a:rPr>
                        <a:t>  </a:t>
                      </a:r>
                      <a:r>
                        <a:rPr lang="en-GB" sz="1800" b="0" dirty="0" err="1" smtClean="0">
                          <a:latin typeface="Comic Sans MS" panose="030F0702030302020204" pitchFamily="66" charset="0"/>
                        </a:rPr>
                        <a:t>ee</a:t>
                      </a:r>
                      <a:r>
                        <a:rPr lang="en-GB" sz="1800" b="0" dirty="0" smtClean="0">
                          <a:latin typeface="Comic Sans MS" panose="030F0702030302020204" pitchFamily="66" charset="0"/>
                        </a:rPr>
                        <a:t>  </a:t>
                      </a:r>
                      <a:r>
                        <a:rPr lang="en-GB" sz="1800" b="0" dirty="0" err="1" smtClean="0">
                          <a:latin typeface="Comic Sans MS" panose="030F0702030302020204" pitchFamily="66" charset="0"/>
                        </a:rPr>
                        <a:t>igh</a:t>
                      </a:r>
                      <a:r>
                        <a:rPr lang="en-GB" sz="1800" b="0" dirty="0" smtClean="0">
                          <a:latin typeface="Comic Sans MS" panose="030F0702030302020204" pitchFamily="66" charset="0"/>
                        </a:rPr>
                        <a:t>  </a:t>
                      </a:r>
                      <a:r>
                        <a:rPr lang="en-GB" sz="1800" b="0" dirty="0" err="1" smtClean="0">
                          <a:latin typeface="Comic Sans MS" panose="030F0702030302020204" pitchFamily="66" charset="0"/>
                        </a:rPr>
                        <a:t>oa</a:t>
                      </a:r>
                      <a:r>
                        <a:rPr lang="en-GB" sz="1800" b="0" dirty="0" smtClean="0">
                          <a:latin typeface="Comic Sans MS" panose="030F0702030302020204" pitchFamily="66" charset="0"/>
                        </a:rPr>
                        <a:t>  </a:t>
                      </a:r>
                      <a:r>
                        <a:rPr lang="en-GB" sz="1800" b="0" dirty="0" err="1" smtClean="0">
                          <a:latin typeface="Comic Sans MS" panose="030F0702030302020204" pitchFamily="66" charset="0"/>
                        </a:rPr>
                        <a:t>oo</a:t>
                      </a:r>
                      <a:r>
                        <a:rPr lang="en-GB" sz="1800" b="0" dirty="0" smtClean="0">
                          <a:latin typeface="Comic Sans MS" panose="030F0702030302020204" pitchFamily="66" charset="0"/>
                        </a:rPr>
                        <a:t>  </a:t>
                      </a:r>
                      <a:r>
                        <a:rPr lang="en-GB" sz="1800" b="0" dirty="0" err="1" smtClean="0">
                          <a:latin typeface="Comic Sans MS" panose="030F0702030302020204" pitchFamily="66" charset="0"/>
                        </a:rPr>
                        <a:t>ar</a:t>
                      </a:r>
                      <a:r>
                        <a:rPr lang="en-GB" sz="1800" b="0" dirty="0" smtClean="0">
                          <a:latin typeface="Comic Sans MS" panose="030F0702030302020204" pitchFamily="66" charset="0"/>
                        </a:rPr>
                        <a:t>  or  oi  ear  air  </a:t>
                      </a:r>
                      <a:r>
                        <a:rPr lang="en-GB" sz="1800" b="0" dirty="0" err="1" smtClean="0">
                          <a:latin typeface="Comic Sans MS" panose="030F0702030302020204" pitchFamily="66" charset="0"/>
                        </a:rPr>
                        <a:t>ure</a:t>
                      </a:r>
                      <a:r>
                        <a:rPr lang="en-GB" sz="1800" b="0" dirty="0" smtClean="0">
                          <a:latin typeface="Comic Sans MS" panose="030F0702030302020204" pitchFamily="66" charset="0"/>
                        </a:rPr>
                        <a:t>  </a:t>
                      </a:r>
                      <a:r>
                        <a:rPr lang="en-GB" sz="1800" b="0" dirty="0" err="1" smtClean="0">
                          <a:latin typeface="Comic Sans MS" panose="030F0702030302020204" pitchFamily="66" charset="0"/>
                        </a:rPr>
                        <a:t>er</a:t>
                      </a:r>
                      <a:r>
                        <a:rPr lang="en-GB" sz="1800" b="0" dirty="0" smtClean="0">
                          <a:latin typeface="Comic Sans MS" panose="030F0702030302020204" pitchFamily="66" charset="0"/>
                        </a:rPr>
                        <a:t>  </a:t>
                      </a:r>
                      <a:endParaRPr lang="en-GB" sz="1800" b="0" dirty="0">
                        <a:latin typeface="Comic Sans MS" panose="030F0702030302020204" pitchFamily="66" charset="0"/>
                      </a:endParaRPr>
                    </a:p>
                  </a:txBody>
                  <a:tcPr/>
                </a:tc>
                <a:tc vMerge="1">
                  <a:txBody>
                    <a:bodyPr/>
                    <a:lstStyle/>
                    <a:p>
                      <a:endParaRPr lang="en-GB" sz="1800" b="0" dirty="0">
                        <a:latin typeface="Twinkl" pitchFamily="50" charset="0"/>
                      </a:endParaRPr>
                    </a:p>
                  </a:txBody>
                  <a:tcPr/>
                </a:tc>
                <a:extLst>
                  <a:ext uri="{0D108BD9-81ED-4DB2-BD59-A6C34878D82A}">
                    <a16:rowId xmlns:a16="http://schemas.microsoft.com/office/drawing/2014/main" val="10004"/>
                  </a:ext>
                </a:extLst>
              </a:tr>
            </a:tbl>
          </a:graphicData>
        </a:graphic>
      </p:graphicFrame>
      <p:pic>
        <p:nvPicPr>
          <p:cNvPr id="21" name="Picture 20" descr="https://www.education.gov.uk/publications/ContentImages/ProductThumbnails/DFES-00281-20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6766" y="86493"/>
            <a:ext cx="825025" cy="116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descr="Image result for ladybi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19" y="96713"/>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905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8352" y="755610"/>
            <a:ext cx="8594128" cy="5769734"/>
          </a:xfrm>
          <a:prstGeom prst="roundRect">
            <a:avLst/>
          </a:prstGeom>
          <a:gradFill>
            <a:gsLst>
              <a:gs pos="0">
                <a:srgbClr val="DDEBCF"/>
              </a:gs>
              <a:gs pos="50000">
                <a:schemeClr val="bg1"/>
              </a:gs>
              <a:gs pos="100000">
                <a:srgbClr val="92D050"/>
              </a:gs>
            </a:gsLst>
            <a:lin ang="36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p:txBody>
      </p:sp>
      <p:sp>
        <p:nvSpPr>
          <p:cNvPr id="14" name="Rectangle 13"/>
          <p:cNvSpPr/>
          <p:nvPr/>
        </p:nvSpPr>
        <p:spPr>
          <a:xfrm>
            <a:off x="598972" y="99898"/>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Phase 4</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96225" y="4780475"/>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sp>
        <p:nvSpPr>
          <p:cNvPr id="18" name="Rectangle 17"/>
          <p:cNvSpPr/>
          <p:nvPr/>
        </p:nvSpPr>
        <p:spPr>
          <a:xfrm>
            <a:off x="600852" y="1196752"/>
            <a:ext cx="7934923" cy="2246769"/>
          </a:xfrm>
          <a:prstGeom prst="rect">
            <a:avLst/>
          </a:prstGeom>
        </p:spPr>
        <p:txBody>
          <a:bodyPr wrap="square">
            <a:spAutoFit/>
          </a:bodyPr>
          <a:lstStyle/>
          <a:p>
            <a:pPr algn="just"/>
            <a:r>
              <a:rPr lang="en-GB" sz="2000" dirty="0" smtClean="0">
                <a:latin typeface="Comic Sans MS" panose="030F0702030302020204" pitchFamily="66" charset="0"/>
              </a:rPr>
              <a:t>This phase consolidates all the sounds that the children have learnt in the previous phases. There are </a:t>
            </a:r>
            <a:r>
              <a:rPr lang="en-GB" sz="2000" b="1" dirty="0">
                <a:solidFill>
                  <a:srgbClr val="FF3300"/>
                </a:solidFill>
                <a:latin typeface="Comic Sans MS" panose="030F0702030302020204" pitchFamily="66" charset="0"/>
              </a:rPr>
              <a:t>n</a:t>
            </a:r>
            <a:r>
              <a:rPr lang="en-GB" sz="2000" b="1" dirty="0" smtClean="0">
                <a:solidFill>
                  <a:srgbClr val="FF3300"/>
                </a:solidFill>
                <a:latin typeface="Comic Sans MS" panose="030F0702030302020204" pitchFamily="66" charset="0"/>
              </a:rPr>
              <a:t>o new sounds to learn. </a:t>
            </a:r>
            <a:r>
              <a:rPr lang="en-GB" sz="2000" dirty="0" smtClean="0">
                <a:latin typeface="Comic Sans MS" panose="030F0702030302020204" pitchFamily="66" charset="0"/>
              </a:rPr>
              <a:t>By </a:t>
            </a:r>
            <a:r>
              <a:rPr lang="en-GB" sz="2000" dirty="0">
                <a:latin typeface="Comic Sans MS" panose="030F0702030302020204" pitchFamily="66" charset="0"/>
              </a:rPr>
              <a:t>Phase 4, children </a:t>
            </a:r>
            <a:r>
              <a:rPr lang="en-GB" sz="2000" dirty="0" smtClean="0">
                <a:latin typeface="Comic Sans MS" panose="030F0702030302020204" pitchFamily="66" charset="0"/>
              </a:rPr>
              <a:t>will </a:t>
            </a:r>
            <a:r>
              <a:rPr lang="en-GB" sz="2000" dirty="0">
                <a:latin typeface="Comic Sans MS" panose="030F0702030302020204" pitchFamily="66" charset="0"/>
              </a:rPr>
              <a:t>blend phonemes to read CVC </a:t>
            </a:r>
            <a:r>
              <a:rPr lang="en-GB" sz="2000" dirty="0" smtClean="0">
                <a:latin typeface="Comic Sans MS" panose="030F0702030302020204" pitchFamily="66" charset="0"/>
              </a:rPr>
              <a:t>/ CVCC / CCVC </a:t>
            </a:r>
            <a:r>
              <a:rPr lang="en-GB" sz="2000" dirty="0" err="1" smtClean="0">
                <a:latin typeface="Comic Sans MS" panose="030F0702030302020204" pitchFamily="66" charset="0"/>
              </a:rPr>
              <a:t>etc</a:t>
            </a:r>
            <a:r>
              <a:rPr lang="en-GB" sz="2000" dirty="0" smtClean="0">
                <a:latin typeface="Comic Sans MS" panose="030F0702030302020204" pitchFamily="66" charset="0"/>
              </a:rPr>
              <a:t>…. words </a:t>
            </a:r>
            <a:r>
              <a:rPr lang="en-GB" sz="2000" dirty="0">
                <a:latin typeface="Comic Sans MS" panose="030F0702030302020204" pitchFamily="66" charset="0"/>
              </a:rPr>
              <a:t>and segment </a:t>
            </a:r>
            <a:r>
              <a:rPr lang="en-GB" sz="2000" dirty="0" smtClean="0">
                <a:latin typeface="Comic Sans MS" panose="030F0702030302020204" pitchFamily="66" charset="0"/>
              </a:rPr>
              <a:t>words </a:t>
            </a:r>
            <a:r>
              <a:rPr lang="en-GB" sz="2000" dirty="0">
                <a:latin typeface="Comic Sans MS" panose="030F0702030302020204" pitchFamily="66" charset="0"/>
              </a:rPr>
              <a:t>for spelling.  </a:t>
            </a:r>
            <a:r>
              <a:rPr lang="en-GB" sz="2000" dirty="0" smtClean="0">
                <a:latin typeface="Comic Sans MS" panose="030F0702030302020204" pitchFamily="66" charset="0"/>
              </a:rPr>
              <a:t>Children will have the opportunity </a:t>
            </a:r>
            <a:r>
              <a:rPr lang="en-GB" sz="2000" dirty="0">
                <a:latin typeface="Comic Sans MS" panose="030F0702030302020204" pitchFamily="66" charset="0"/>
              </a:rPr>
              <a:t>to read </a:t>
            </a:r>
            <a:r>
              <a:rPr lang="en-GB" sz="2000" dirty="0" smtClean="0">
                <a:latin typeface="Comic Sans MS" panose="030F0702030302020204" pitchFamily="66" charset="0"/>
              </a:rPr>
              <a:t>simple two </a:t>
            </a:r>
            <a:r>
              <a:rPr lang="en-GB" sz="2000" dirty="0">
                <a:latin typeface="Comic Sans MS" panose="030F0702030302020204" pitchFamily="66" charset="0"/>
              </a:rPr>
              <a:t>syllable </a:t>
            </a:r>
            <a:r>
              <a:rPr lang="en-GB" sz="2000" dirty="0" smtClean="0">
                <a:latin typeface="Comic Sans MS" panose="030F0702030302020204" pitchFamily="66" charset="0"/>
              </a:rPr>
              <a:t>words e.g. lunchbox, windmill. Children will practise reading all of the tricky </a:t>
            </a:r>
            <a:r>
              <a:rPr lang="en-GB" sz="2000" dirty="0">
                <a:latin typeface="Comic Sans MS" panose="030F0702030302020204" pitchFamily="66" charset="0"/>
              </a:rPr>
              <a:t>words learnt so far and will </a:t>
            </a:r>
            <a:r>
              <a:rPr lang="en-GB" sz="2000" dirty="0" smtClean="0">
                <a:latin typeface="Comic Sans MS" panose="030F0702030302020204" pitchFamily="66" charset="0"/>
              </a:rPr>
              <a:t>also be </a:t>
            </a:r>
            <a:r>
              <a:rPr lang="en-GB" sz="2000" dirty="0">
                <a:latin typeface="Comic Sans MS" panose="030F0702030302020204" pitchFamily="66" charset="0"/>
              </a:rPr>
              <a:t>able to spell some of </a:t>
            </a:r>
            <a:r>
              <a:rPr lang="en-GB" sz="2000" dirty="0" smtClean="0">
                <a:latin typeface="Comic Sans MS" panose="030F0702030302020204" pitchFamily="66" charset="0"/>
              </a:rPr>
              <a:t>these. </a:t>
            </a:r>
            <a:endParaRPr lang="en-GB" dirty="0">
              <a:latin typeface="Comic Sans MS" panose="030F0702030302020204" pitchFamily="66"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623417857"/>
              </p:ext>
            </p:extLst>
          </p:nvPr>
        </p:nvGraphicFramePr>
        <p:xfrm>
          <a:off x="696009" y="3969987"/>
          <a:ext cx="6396272" cy="1849120"/>
        </p:xfrm>
        <a:graphic>
          <a:graphicData uri="http://schemas.openxmlformats.org/drawingml/2006/table">
            <a:tbl>
              <a:tblPr firstRow="1" bandRow="1">
                <a:tableStyleId>{5C22544A-7EE6-4342-B048-85BDC9FD1C3A}</a:tableStyleId>
              </a:tblPr>
              <a:tblGrid>
                <a:gridCol w="3198136">
                  <a:extLst>
                    <a:ext uri="{9D8B030D-6E8A-4147-A177-3AD203B41FA5}">
                      <a16:colId xmlns:a16="http://schemas.microsoft.com/office/drawing/2014/main" val="20000"/>
                    </a:ext>
                  </a:extLst>
                </a:gridCol>
                <a:gridCol w="3198136">
                  <a:extLst>
                    <a:ext uri="{9D8B030D-6E8A-4147-A177-3AD203B41FA5}">
                      <a16:colId xmlns:a16="http://schemas.microsoft.com/office/drawing/2014/main" val="20001"/>
                    </a:ext>
                  </a:extLst>
                </a:gridCol>
              </a:tblGrid>
              <a:tr h="210825">
                <a:tc>
                  <a:txBody>
                    <a:bodyPr/>
                    <a:lstStyle/>
                    <a:p>
                      <a:r>
                        <a:rPr lang="en-GB" sz="1800" dirty="0" smtClean="0">
                          <a:latin typeface="Comic Sans MS" panose="030F0702030302020204" pitchFamily="66" charset="0"/>
                        </a:rPr>
                        <a:t>Adjacent Consonants  </a:t>
                      </a:r>
                      <a:endParaRPr lang="en-GB" sz="1800" dirty="0">
                        <a:latin typeface="Comic Sans MS" panose="030F0702030302020204" pitchFamily="66" charset="0"/>
                      </a:endParaRPr>
                    </a:p>
                  </a:txBody>
                  <a:tcPr/>
                </a:tc>
                <a:tc>
                  <a:txBody>
                    <a:bodyPr/>
                    <a:lstStyle/>
                    <a:p>
                      <a:r>
                        <a:rPr lang="en-GB" sz="1800" dirty="0" smtClean="0">
                          <a:latin typeface="Comic Sans MS" panose="030F0702030302020204" pitchFamily="66" charset="0"/>
                        </a:rPr>
                        <a:t>Tricky words </a:t>
                      </a:r>
                      <a:endParaRPr lang="en-GB" sz="1800" dirty="0">
                        <a:latin typeface="Comic Sans MS" panose="030F0702030302020204" pitchFamily="66" charset="0"/>
                      </a:endParaRPr>
                    </a:p>
                  </a:txBody>
                  <a:tcPr/>
                </a:tc>
                <a:extLst>
                  <a:ext uri="{0D108BD9-81ED-4DB2-BD59-A6C34878D82A}">
                    <a16:rowId xmlns:a16="http://schemas.microsoft.com/office/drawing/2014/main" val="10000"/>
                  </a:ext>
                </a:extLst>
              </a:tr>
              <a:tr h="370840">
                <a:tc>
                  <a:txBody>
                    <a:bodyPr/>
                    <a:lstStyle/>
                    <a:p>
                      <a:r>
                        <a:rPr lang="en-GB" sz="1800" b="0" dirty="0" smtClean="0">
                          <a:latin typeface="Comic Sans MS" panose="030F0702030302020204" pitchFamily="66" charset="0"/>
                        </a:rPr>
                        <a:t>CVCC (rent) </a:t>
                      </a:r>
                      <a:endParaRPr lang="en-GB" sz="1800" b="0" dirty="0">
                        <a:latin typeface="Comic Sans MS" panose="030F0702030302020204" pitchFamily="66" charset="0"/>
                      </a:endParaRPr>
                    </a:p>
                  </a:txBody>
                  <a:tcPr/>
                </a:tc>
                <a:tc>
                  <a:txBody>
                    <a:bodyPr/>
                    <a:lstStyle/>
                    <a:p>
                      <a:r>
                        <a:rPr lang="en-GB" sz="1800" b="0" dirty="0" smtClean="0">
                          <a:latin typeface="Comic Sans MS" panose="030F0702030302020204" pitchFamily="66" charset="0"/>
                        </a:rPr>
                        <a:t>said have like </a:t>
                      </a:r>
                      <a:endParaRPr lang="en-GB" sz="1800" b="0" dirty="0">
                        <a:latin typeface="Comic Sans MS" panose="030F0702030302020204" pitchFamily="66" charset="0"/>
                      </a:endParaRPr>
                    </a:p>
                  </a:txBody>
                  <a:tcPr/>
                </a:tc>
                <a:extLst>
                  <a:ext uri="{0D108BD9-81ED-4DB2-BD59-A6C34878D82A}">
                    <a16:rowId xmlns:a16="http://schemas.microsoft.com/office/drawing/2014/main" val="10001"/>
                  </a:ext>
                </a:extLst>
              </a:tr>
              <a:tr h="370840">
                <a:tc>
                  <a:txBody>
                    <a:bodyPr/>
                    <a:lstStyle/>
                    <a:p>
                      <a:r>
                        <a:rPr lang="en-GB" sz="1800" b="0" dirty="0" smtClean="0">
                          <a:latin typeface="Comic Sans MS" panose="030F0702030302020204" pitchFamily="66" charset="0"/>
                        </a:rPr>
                        <a:t>CCVC (slug)</a:t>
                      </a:r>
                      <a:r>
                        <a:rPr lang="en-GB" sz="1800" b="0" baseline="0" dirty="0" smtClean="0">
                          <a:latin typeface="Comic Sans MS" panose="030F0702030302020204" pitchFamily="66" charset="0"/>
                        </a:rPr>
                        <a:t> </a:t>
                      </a:r>
                      <a:endParaRPr lang="en-GB" sz="1800" b="0" dirty="0">
                        <a:latin typeface="Comic Sans MS" panose="030F0702030302020204" pitchFamily="66" charset="0"/>
                      </a:endParaRPr>
                    </a:p>
                  </a:txBody>
                  <a:tcPr/>
                </a:tc>
                <a:tc>
                  <a:txBody>
                    <a:bodyPr/>
                    <a:lstStyle/>
                    <a:p>
                      <a:r>
                        <a:rPr lang="en-GB" sz="1800" b="0" dirty="0" smtClean="0">
                          <a:latin typeface="Comic Sans MS" panose="030F0702030302020204" pitchFamily="66" charset="0"/>
                        </a:rPr>
                        <a:t>so do come</a:t>
                      </a:r>
                      <a:r>
                        <a:rPr lang="en-GB" sz="1800" b="0" baseline="0" dirty="0" smtClean="0">
                          <a:latin typeface="Comic Sans MS" panose="030F0702030302020204" pitchFamily="66" charset="0"/>
                        </a:rPr>
                        <a:t> some were </a:t>
                      </a:r>
                      <a:endParaRPr lang="en-GB" sz="1800" b="0" dirty="0">
                        <a:latin typeface="Comic Sans MS" panose="030F0702030302020204" pitchFamily="66" charset="0"/>
                      </a:endParaRPr>
                    </a:p>
                  </a:txBody>
                  <a:tcPr/>
                </a:tc>
                <a:extLst>
                  <a:ext uri="{0D108BD9-81ED-4DB2-BD59-A6C34878D82A}">
                    <a16:rowId xmlns:a16="http://schemas.microsoft.com/office/drawing/2014/main" val="10002"/>
                  </a:ext>
                </a:extLst>
              </a:tr>
              <a:tr h="370840">
                <a:tc>
                  <a:txBody>
                    <a:bodyPr/>
                    <a:lstStyle/>
                    <a:p>
                      <a:r>
                        <a:rPr lang="en-GB" sz="1800" b="0" dirty="0" smtClean="0">
                          <a:latin typeface="Comic Sans MS" panose="030F0702030302020204" pitchFamily="66" charset="0"/>
                        </a:rPr>
                        <a:t>CCVCC</a:t>
                      </a:r>
                      <a:r>
                        <a:rPr lang="en-GB" sz="1800" b="0" baseline="0" dirty="0" smtClean="0">
                          <a:latin typeface="Comic Sans MS" panose="030F0702030302020204" pitchFamily="66" charset="0"/>
                        </a:rPr>
                        <a:t> (stamp) </a:t>
                      </a:r>
                      <a:endParaRPr lang="en-GB" sz="1800" b="0" dirty="0">
                        <a:latin typeface="Comic Sans MS" panose="030F0702030302020204" pitchFamily="66" charset="0"/>
                      </a:endParaRPr>
                    </a:p>
                  </a:txBody>
                  <a:tcPr/>
                </a:tc>
                <a:tc>
                  <a:txBody>
                    <a:bodyPr/>
                    <a:lstStyle/>
                    <a:p>
                      <a:r>
                        <a:rPr lang="en-GB" sz="1800" b="0" dirty="0" smtClean="0">
                          <a:latin typeface="Comic Sans MS" panose="030F0702030302020204" pitchFamily="66" charset="0"/>
                        </a:rPr>
                        <a:t>there little one when </a:t>
                      </a:r>
                      <a:endParaRPr lang="en-GB" sz="1800" b="0" dirty="0">
                        <a:latin typeface="Comic Sans MS" panose="030F0702030302020204" pitchFamily="66" charset="0"/>
                      </a:endParaRPr>
                    </a:p>
                  </a:txBody>
                  <a:tcPr/>
                </a:tc>
                <a:extLst>
                  <a:ext uri="{0D108BD9-81ED-4DB2-BD59-A6C34878D82A}">
                    <a16:rowId xmlns:a16="http://schemas.microsoft.com/office/drawing/2014/main" val="10003"/>
                  </a:ext>
                </a:extLst>
              </a:tr>
              <a:tr h="370840">
                <a:tc>
                  <a:txBody>
                    <a:bodyPr/>
                    <a:lstStyle/>
                    <a:p>
                      <a:r>
                        <a:rPr lang="en-GB" sz="1800" b="0" dirty="0" smtClean="0">
                          <a:latin typeface="Comic Sans MS" panose="030F0702030302020204" pitchFamily="66" charset="0"/>
                        </a:rPr>
                        <a:t>CCCVCC (sprint)</a:t>
                      </a:r>
                      <a:r>
                        <a:rPr lang="en-GB" sz="1800" b="0" baseline="0" dirty="0" smtClean="0">
                          <a:latin typeface="Comic Sans MS" panose="030F0702030302020204" pitchFamily="66" charset="0"/>
                        </a:rPr>
                        <a:t> </a:t>
                      </a:r>
                      <a:endParaRPr lang="en-GB" sz="1800" b="0" dirty="0">
                        <a:latin typeface="Comic Sans MS" panose="030F0702030302020204" pitchFamily="66" charset="0"/>
                      </a:endParaRPr>
                    </a:p>
                  </a:txBody>
                  <a:tcPr/>
                </a:tc>
                <a:tc>
                  <a:txBody>
                    <a:bodyPr/>
                    <a:lstStyle/>
                    <a:p>
                      <a:r>
                        <a:rPr lang="en-GB" sz="1800" b="0" dirty="0" smtClean="0">
                          <a:latin typeface="Comic Sans MS" panose="030F0702030302020204" pitchFamily="66" charset="0"/>
                        </a:rPr>
                        <a:t>out what </a:t>
                      </a:r>
                      <a:endParaRPr lang="en-GB" sz="1800" b="0" dirty="0">
                        <a:latin typeface="Comic Sans MS" panose="030F0702030302020204" pitchFamily="66" charset="0"/>
                      </a:endParaRPr>
                    </a:p>
                  </a:txBody>
                  <a:tcPr/>
                </a:tc>
                <a:extLst>
                  <a:ext uri="{0D108BD9-81ED-4DB2-BD59-A6C34878D82A}">
                    <a16:rowId xmlns:a16="http://schemas.microsoft.com/office/drawing/2014/main" val="10004"/>
                  </a:ext>
                </a:extLst>
              </a:tr>
            </a:tbl>
          </a:graphicData>
        </a:graphic>
      </p:graphicFrame>
      <p:pic>
        <p:nvPicPr>
          <p:cNvPr id="24" name="Picture 23" descr="https://www.education.gov.uk/publications/ContentImages/ProductThumbnails/DFES-00281-20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6766" y="86493"/>
            <a:ext cx="825025" cy="116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Image result for ladybi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19" y="96713"/>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240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8352" y="746378"/>
            <a:ext cx="8594128" cy="5769734"/>
          </a:xfrm>
          <a:prstGeom prst="roundRect">
            <a:avLst/>
          </a:prstGeom>
          <a:gradFill>
            <a:gsLst>
              <a:gs pos="0">
                <a:srgbClr val="DDEBCF"/>
              </a:gs>
              <a:gs pos="50000">
                <a:schemeClr val="bg1"/>
              </a:gs>
              <a:gs pos="100000">
                <a:srgbClr val="92D050"/>
              </a:gs>
            </a:gsLst>
            <a:lin ang="36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p:txBody>
      </p:sp>
      <p:sp>
        <p:nvSpPr>
          <p:cNvPr id="14" name="Rectangle 13"/>
          <p:cNvSpPr/>
          <p:nvPr/>
        </p:nvSpPr>
        <p:spPr>
          <a:xfrm>
            <a:off x="899593" y="68190"/>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Sound Buttons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96225" y="4780475"/>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sp>
        <p:nvSpPr>
          <p:cNvPr id="19" name="Rectangle 18"/>
          <p:cNvSpPr/>
          <p:nvPr/>
        </p:nvSpPr>
        <p:spPr>
          <a:xfrm>
            <a:off x="899593" y="1427289"/>
            <a:ext cx="7420159" cy="1569660"/>
          </a:xfrm>
          <a:prstGeom prst="rect">
            <a:avLst/>
          </a:prstGeom>
        </p:spPr>
        <p:txBody>
          <a:bodyPr wrap="square">
            <a:spAutoFit/>
          </a:bodyPr>
          <a:lstStyle/>
          <a:p>
            <a:r>
              <a:rPr lang="en-US" altLang="en-US" sz="9600" dirty="0" smtClean="0">
                <a:latin typeface="Comic Sans MS" panose="030F0702030302020204" pitchFamily="66" charset="0"/>
              </a:rPr>
              <a:t> can </a:t>
            </a:r>
            <a:r>
              <a:rPr lang="en-US" altLang="en-US" sz="9600" dirty="0" smtClean="0">
                <a:latin typeface="Twinkl" pitchFamily="50" charset="0"/>
              </a:rPr>
              <a:t>  </a:t>
            </a:r>
            <a:r>
              <a:rPr lang="en-US" altLang="en-US" sz="9600" dirty="0" smtClean="0">
                <a:latin typeface="Comic Sans MS" panose="030F0702030302020204" pitchFamily="66" charset="0"/>
              </a:rPr>
              <a:t>chop</a:t>
            </a:r>
            <a:endParaRPr lang="en-GB" sz="9600" dirty="0">
              <a:latin typeface="Comic Sans MS" panose="030F0702030302020204" pitchFamily="66" charset="0"/>
            </a:endParaRPr>
          </a:p>
        </p:txBody>
      </p:sp>
      <p:sp>
        <p:nvSpPr>
          <p:cNvPr id="20" name="Oval 19"/>
          <p:cNvSpPr/>
          <p:nvPr/>
        </p:nvSpPr>
        <p:spPr>
          <a:xfrm>
            <a:off x="1475656" y="2843838"/>
            <a:ext cx="288032" cy="239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2203590" y="2843837"/>
            <a:ext cx="288032" cy="239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7008193" y="2939466"/>
            <a:ext cx="288032" cy="239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7544413" y="2933907"/>
            <a:ext cx="288032" cy="239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359660" y="4015013"/>
            <a:ext cx="7260321" cy="1569660"/>
          </a:xfrm>
          <a:prstGeom prst="rect">
            <a:avLst/>
          </a:prstGeom>
        </p:spPr>
        <p:txBody>
          <a:bodyPr wrap="none">
            <a:spAutoFit/>
          </a:bodyPr>
          <a:lstStyle/>
          <a:p>
            <a:r>
              <a:rPr lang="en-US" altLang="en-US" sz="9600" dirty="0" smtClean="0">
                <a:latin typeface="Comic Sans MS" pitchFamily="66" charset="0"/>
              </a:rPr>
              <a:t>	</a:t>
            </a:r>
            <a:r>
              <a:rPr lang="en-US" altLang="en-US" sz="9600" dirty="0" smtClean="0">
                <a:latin typeface="Twinkl" pitchFamily="50" charset="0"/>
              </a:rPr>
              <a:t>   </a:t>
            </a:r>
            <a:r>
              <a:rPr lang="en-US" altLang="en-US" sz="9600" dirty="0" smtClean="0">
                <a:latin typeface="Comic Sans MS" panose="030F0702030302020204" pitchFamily="66" charset="0"/>
              </a:rPr>
              <a:t>church</a:t>
            </a:r>
            <a:endParaRPr lang="en-GB" sz="9600" dirty="0">
              <a:latin typeface="Comic Sans MS" panose="030F0702030302020204" pitchFamily="66" charset="0"/>
            </a:endParaRPr>
          </a:p>
        </p:txBody>
      </p:sp>
      <p:sp>
        <p:nvSpPr>
          <p:cNvPr id="27" name="Oval 26"/>
          <p:cNvSpPr/>
          <p:nvPr/>
        </p:nvSpPr>
        <p:spPr>
          <a:xfrm>
            <a:off x="2843808" y="5402325"/>
            <a:ext cx="1224136" cy="182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4213627" y="5402325"/>
            <a:ext cx="1224136" cy="182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521419" y="5392050"/>
            <a:ext cx="1224136" cy="182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2843808" y="2813992"/>
            <a:ext cx="288032" cy="239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5521419" y="2968208"/>
            <a:ext cx="1224136" cy="182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6" descr="Image result for ladyb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019" y="96713"/>
            <a:ext cx="516012" cy="68929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491622" y="1052736"/>
            <a:ext cx="4516571" cy="830997"/>
          </a:xfrm>
          <a:prstGeom prst="rect">
            <a:avLst/>
          </a:prstGeom>
          <a:noFill/>
        </p:spPr>
        <p:txBody>
          <a:bodyPr wrap="square" rtlCol="0">
            <a:spAutoFit/>
          </a:bodyPr>
          <a:lstStyle/>
          <a:p>
            <a:r>
              <a:rPr lang="en-GB" sz="4800" u="sng" dirty="0" smtClean="0">
                <a:latin typeface="Comic Sans MS" panose="030F0702030302020204" pitchFamily="66" charset="0"/>
              </a:rPr>
              <a:t>Sound buttons</a:t>
            </a:r>
          </a:p>
        </p:txBody>
      </p:sp>
    </p:spTree>
    <p:extLst>
      <p:ext uri="{BB962C8B-B14F-4D97-AF65-F5344CB8AC3E}">
        <p14:creationId xmlns:p14="http://schemas.microsoft.com/office/powerpoint/2010/main" val="3287471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8352" y="755610"/>
            <a:ext cx="8594128" cy="5769734"/>
          </a:xfrm>
          <a:prstGeom prst="roundRect">
            <a:avLst/>
          </a:prstGeom>
          <a:gradFill>
            <a:gsLst>
              <a:gs pos="0">
                <a:srgbClr val="DDEBCF"/>
              </a:gs>
              <a:gs pos="50000">
                <a:schemeClr val="bg1"/>
              </a:gs>
              <a:gs pos="100000">
                <a:srgbClr val="92D050"/>
              </a:gs>
            </a:gsLst>
            <a:lin ang="36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p:txBody>
      </p:sp>
      <p:sp>
        <p:nvSpPr>
          <p:cNvPr id="14" name="Rectangle 13"/>
          <p:cNvSpPr/>
          <p:nvPr/>
        </p:nvSpPr>
        <p:spPr>
          <a:xfrm>
            <a:off x="899593" y="68190"/>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Phoneme Frames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96225" y="4780475"/>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76" y="3964728"/>
            <a:ext cx="7046913"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147062"/>
            <a:ext cx="57054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descr="Image result for ladybi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019" y="96713"/>
            <a:ext cx="516012" cy="6892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elated imag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8" b="100000" l="0" r="100000"/>
                    </a14:imgEffect>
                  </a14:imgLayer>
                </a14:imgProps>
              </a:ext>
              <a:ext uri="{28A0092B-C50C-407E-A947-70E740481C1C}">
                <a14:useLocalDpi xmlns:a14="http://schemas.microsoft.com/office/drawing/2010/main" val="0"/>
              </a:ext>
            </a:extLst>
          </a:blip>
          <a:srcRect/>
          <a:stretch>
            <a:fillRect/>
          </a:stretch>
        </p:blipFill>
        <p:spPr bwMode="auto">
          <a:xfrm>
            <a:off x="7571659" y="130682"/>
            <a:ext cx="1391729" cy="139172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475656" y="1124744"/>
            <a:ext cx="4824536" cy="646331"/>
          </a:xfrm>
          <a:prstGeom prst="rect">
            <a:avLst/>
          </a:prstGeom>
          <a:noFill/>
        </p:spPr>
        <p:txBody>
          <a:bodyPr wrap="square" rtlCol="0">
            <a:spAutoFit/>
          </a:bodyPr>
          <a:lstStyle/>
          <a:p>
            <a:pPr algn="ctr"/>
            <a:r>
              <a:rPr lang="en-GB" sz="3600" dirty="0" smtClean="0">
                <a:latin typeface="Comic Sans MS" panose="030F0702030302020204" pitchFamily="66" charset="0"/>
              </a:rPr>
              <a:t>Phoneme frames</a:t>
            </a:r>
            <a:endParaRPr lang="en-GB" sz="3600" dirty="0">
              <a:latin typeface="Comic Sans MS" panose="030F0702030302020204" pitchFamily="66" charset="0"/>
            </a:endParaRPr>
          </a:p>
        </p:txBody>
      </p:sp>
    </p:spTree>
    <p:extLst>
      <p:ext uri="{BB962C8B-B14F-4D97-AF65-F5344CB8AC3E}">
        <p14:creationId xmlns:p14="http://schemas.microsoft.com/office/powerpoint/2010/main" val="1988863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8352" y="755610"/>
            <a:ext cx="8594128" cy="5769734"/>
          </a:xfrm>
          <a:prstGeom prst="roundRect">
            <a:avLst/>
          </a:prstGeom>
          <a:gradFill>
            <a:gsLst>
              <a:gs pos="0">
                <a:srgbClr val="DDEBCF"/>
              </a:gs>
              <a:gs pos="50000">
                <a:schemeClr val="bg1"/>
              </a:gs>
              <a:gs pos="100000">
                <a:srgbClr val="92D050"/>
              </a:gs>
            </a:gsLst>
            <a:lin ang="36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p:txBody>
      </p:sp>
      <p:sp>
        <p:nvSpPr>
          <p:cNvPr id="14" name="Rectangle 13"/>
          <p:cNvSpPr/>
          <p:nvPr/>
        </p:nvSpPr>
        <p:spPr>
          <a:xfrm>
            <a:off x="899593" y="68190"/>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Examples of Jolly Phonics?</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96225" y="4780475"/>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sp>
        <p:nvSpPr>
          <p:cNvPr id="18" name="Rectangle 17"/>
          <p:cNvSpPr/>
          <p:nvPr/>
        </p:nvSpPr>
        <p:spPr>
          <a:xfrm>
            <a:off x="2342212" y="850884"/>
            <a:ext cx="4541628" cy="316433"/>
          </a:xfrm>
          <a:prstGeom prst="rect">
            <a:avLst/>
          </a:prstGeom>
        </p:spPr>
        <p:txBody>
          <a:bodyPr wrap="none">
            <a:spAutoFit/>
          </a:bodyPr>
          <a:lstStyle/>
          <a:p>
            <a:pPr>
              <a:lnSpc>
                <a:spcPct val="80000"/>
              </a:lnSpc>
            </a:pPr>
            <a:r>
              <a:rPr lang="en-US" altLang="en-US" dirty="0" smtClean="0">
                <a:latin typeface="Comic Sans MS" panose="030F0702030302020204" pitchFamily="66" charset="0"/>
              </a:rPr>
              <a:t>Jolly phonics - (sound, action, grapheme)</a:t>
            </a:r>
          </a:p>
        </p:txBody>
      </p:sp>
      <p:pic>
        <p:nvPicPr>
          <p:cNvPr id="1843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125" y="1340768"/>
            <a:ext cx="2590999" cy="212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916" y="1346965"/>
            <a:ext cx="2590999" cy="2149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486" y="1384693"/>
            <a:ext cx="2842151" cy="213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3923485"/>
            <a:ext cx="2590999" cy="207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0389" y="3930958"/>
            <a:ext cx="2622970" cy="207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6" descr="Image result for ladybir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019" y="96713"/>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83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8352" y="755610"/>
            <a:ext cx="8594128" cy="5769734"/>
          </a:xfrm>
          <a:prstGeom prst="roundRect">
            <a:avLst/>
          </a:prstGeom>
          <a:gradFill flip="none" rotWithShape="1">
            <a:gsLst>
              <a:gs pos="0">
                <a:srgbClr val="92D050"/>
              </a:gs>
              <a:gs pos="23000">
                <a:srgbClr val="E6E6E6"/>
              </a:gs>
              <a:gs pos="32001">
                <a:schemeClr val="bg1"/>
              </a:gs>
              <a:gs pos="69000">
                <a:srgbClr val="E6E6E6"/>
              </a:gs>
              <a:gs pos="100000">
                <a:srgbClr val="92D050"/>
              </a:gs>
              <a:gs pos="100000">
                <a:srgbClr val="E6E6E6"/>
              </a:gs>
            </a:gsLst>
            <a:lin ang="27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p:txBody>
      </p:sp>
      <p:sp>
        <p:nvSpPr>
          <p:cNvPr id="14" name="Rectangle 13"/>
          <p:cNvSpPr/>
          <p:nvPr/>
        </p:nvSpPr>
        <p:spPr>
          <a:xfrm>
            <a:off x="899593" y="68190"/>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Letter Formation - RWI</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96225" y="4780475"/>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sp>
        <p:nvSpPr>
          <p:cNvPr id="19" name="Rectangle 18"/>
          <p:cNvSpPr/>
          <p:nvPr/>
        </p:nvSpPr>
        <p:spPr>
          <a:xfrm>
            <a:off x="539551" y="1268760"/>
            <a:ext cx="8091381" cy="923330"/>
          </a:xfrm>
          <a:prstGeom prst="rect">
            <a:avLst/>
          </a:prstGeom>
        </p:spPr>
        <p:txBody>
          <a:bodyPr wrap="square">
            <a:spAutoFit/>
          </a:bodyPr>
          <a:lstStyle/>
          <a:p>
            <a:pPr>
              <a:defRPr/>
            </a:pPr>
            <a:r>
              <a:rPr lang="en-GB" dirty="0" smtClean="0">
                <a:latin typeface="Comic Sans MS" panose="030F0702030302020204" pitchFamily="66" charset="0"/>
              </a:rPr>
              <a:t>Alongside learning all of the phonemes, it is important that children know how to write </a:t>
            </a:r>
            <a:r>
              <a:rPr lang="en-GB" dirty="0" smtClean="0">
                <a:latin typeface="Comic Sans MS" panose="030F0702030302020204" pitchFamily="66" charset="0"/>
              </a:rPr>
              <a:t>graphemes </a:t>
            </a:r>
            <a:r>
              <a:rPr lang="en-GB" dirty="0" smtClean="0">
                <a:latin typeface="Comic Sans MS" panose="030F0702030302020204" pitchFamily="66" charset="0"/>
              </a:rPr>
              <a:t>correctly. There are many ways that we practise this at our school. </a:t>
            </a:r>
            <a:endParaRPr lang="en-GB" dirty="0">
              <a:latin typeface="Comic Sans MS" panose="030F0702030302020204" pitchFamily="66" charset="0"/>
            </a:endParaRPr>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6200" y="2142446"/>
            <a:ext cx="1309885" cy="185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090" y="2150805"/>
            <a:ext cx="1309885" cy="185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0007" y="2150805"/>
            <a:ext cx="1297931" cy="185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5123" y="2167268"/>
            <a:ext cx="1243211" cy="1835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339" y="2167267"/>
            <a:ext cx="1274766" cy="1835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9864" y="2128769"/>
            <a:ext cx="1275550" cy="1873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7" name="Picture 13" descr="Related image"/>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t="17864" b="16554"/>
          <a:stretch/>
        </p:blipFill>
        <p:spPr bwMode="auto">
          <a:xfrm>
            <a:off x="451339" y="3980338"/>
            <a:ext cx="7034894" cy="2545006"/>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No automatic alt text availabl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70807">
            <a:off x="942973" y="5067363"/>
            <a:ext cx="1246039" cy="873173"/>
          </a:xfrm>
          <a:prstGeom prst="rect">
            <a:avLst/>
          </a:prstGeom>
          <a:noFill/>
          <a:extLst>
            <a:ext uri="{909E8E84-426E-40DD-AFC4-6F175D3DCCD1}">
              <a14:hiddenFill xmlns:a14="http://schemas.microsoft.com/office/drawing/2010/main">
                <a:solidFill>
                  <a:srgbClr val="FFFFFF"/>
                </a:solidFill>
              </a14:hiddenFill>
            </a:ext>
          </a:extLst>
        </p:spPr>
      </p:pic>
      <p:pic>
        <p:nvPicPr>
          <p:cNvPr id="11279" name="Picture 15" descr="No automatic alt text availabl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720630">
            <a:off x="2498168" y="4969330"/>
            <a:ext cx="1295834" cy="971876"/>
          </a:xfrm>
          <a:prstGeom prst="rect">
            <a:avLst/>
          </a:prstGeom>
          <a:noFill/>
          <a:extLst>
            <a:ext uri="{909E8E84-426E-40DD-AFC4-6F175D3DCCD1}">
              <a14:hiddenFill xmlns:a14="http://schemas.microsoft.com/office/drawing/2010/main">
                <a:solidFill>
                  <a:srgbClr val="FFFFFF"/>
                </a:solidFill>
              </a14:hiddenFill>
            </a:ext>
          </a:extLst>
        </p:spPr>
      </p:pic>
      <p:pic>
        <p:nvPicPr>
          <p:cNvPr id="11281" name="Picture 17" descr="No automatic alt text availabl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675089">
            <a:off x="5714655" y="4382045"/>
            <a:ext cx="1272501" cy="1021057"/>
          </a:xfrm>
          <a:prstGeom prst="rect">
            <a:avLst/>
          </a:prstGeom>
          <a:noFill/>
          <a:extLst>
            <a:ext uri="{909E8E84-426E-40DD-AFC4-6F175D3DCCD1}">
              <a14:hiddenFill xmlns:a14="http://schemas.microsoft.com/office/drawing/2010/main">
                <a:solidFill>
                  <a:srgbClr val="FFFFFF"/>
                </a:solidFill>
              </a14:hiddenFill>
            </a:ext>
          </a:extLst>
        </p:spPr>
      </p:pic>
      <p:pic>
        <p:nvPicPr>
          <p:cNvPr id="11282" name="Picture 1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995594">
            <a:off x="4005979" y="4570145"/>
            <a:ext cx="1395478" cy="865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6" descr="Image result for ladybir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2019" y="96713"/>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497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8352" y="755610"/>
            <a:ext cx="8594128" cy="5769734"/>
          </a:xfrm>
          <a:prstGeom prst="roundRect">
            <a:avLst/>
          </a:prstGeom>
          <a:gradFill>
            <a:gsLst>
              <a:gs pos="0">
                <a:srgbClr val="92D050"/>
              </a:gs>
              <a:gs pos="23000">
                <a:srgbClr val="E6E6E6"/>
              </a:gs>
              <a:gs pos="32001">
                <a:schemeClr val="bg1"/>
              </a:gs>
              <a:gs pos="69000">
                <a:srgbClr val="E6E6E6"/>
              </a:gs>
              <a:gs pos="100000">
                <a:srgbClr val="92D050"/>
              </a:gs>
              <a:gs pos="100000">
                <a:srgbClr val="E6E6E6"/>
              </a:gs>
            </a:gsLst>
            <a:lin ang="2700000" scaled="1"/>
          </a:gradFill>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p:txBody>
      </p:sp>
      <p:sp>
        <p:nvSpPr>
          <p:cNvPr id="14" name="Rectangle 13"/>
          <p:cNvSpPr/>
          <p:nvPr/>
        </p:nvSpPr>
        <p:spPr>
          <a:xfrm>
            <a:off x="899593" y="68190"/>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Why is pronunciation important?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96225" y="4780475"/>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sp>
        <p:nvSpPr>
          <p:cNvPr id="19" name="Rectangle 18"/>
          <p:cNvSpPr/>
          <p:nvPr/>
        </p:nvSpPr>
        <p:spPr>
          <a:xfrm>
            <a:off x="511062" y="1412776"/>
            <a:ext cx="8168708" cy="3970318"/>
          </a:xfrm>
          <a:prstGeom prst="rect">
            <a:avLst/>
          </a:prstGeom>
        </p:spPr>
        <p:txBody>
          <a:bodyPr wrap="square">
            <a:spAutoFit/>
          </a:bodyPr>
          <a:lstStyle/>
          <a:p>
            <a:pPr>
              <a:defRPr/>
            </a:pPr>
            <a:r>
              <a:rPr lang="en-GB" sz="2800" dirty="0">
                <a:latin typeface="Comic Sans MS" panose="030F0702030302020204" pitchFamily="66" charset="0"/>
              </a:rPr>
              <a:t>Careful pronunciation of sounds is </a:t>
            </a:r>
            <a:r>
              <a:rPr lang="en-GB" sz="2800" i="1" dirty="0">
                <a:latin typeface="Comic Sans MS" panose="030F0702030302020204" pitchFamily="66" charset="0"/>
              </a:rPr>
              <a:t>very</a:t>
            </a:r>
            <a:r>
              <a:rPr lang="en-GB" sz="2800" dirty="0">
                <a:latin typeface="Comic Sans MS" panose="030F0702030302020204" pitchFamily="66" charset="0"/>
              </a:rPr>
              <a:t> important to ensure </a:t>
            </a:r>
            <a:r>
              <a:rPr lang="en-GB" sz="2800" dirty="0" smtClean="0">
                <a:latin typeface="Comic Sans MS" panose="030F0702030302020204" pitchFamily="66" charset="0"/>
              </a:rPr>
              <a:t>that we </a:t>
            </a:r>
            <a:r>
              <a:rPr lang="en-GB" sz="2800" dirty="0">
                <a:latin typeface="Comic Sans MS" panose="030F0702030302020204" pitchFamily="66" charset="0"/>
              </a:rPr>
              <a:t>are good language models to children.</a:t>
            </a:r>
          </a:p>
          <a:p>
            <a:pPr>
              <a:defRPr/>
            </a:pPr>
            <a:endParaRPr lang="en-GB" sz="2800" dirty="0">
              <a:latin typeface="Comic Sans MS" panose="030F0702030302020204" pitchFamily="66" charset="0"/>
            </a:endParaRPr>
          </a:p>
          <a:p>
            <a:pPr>
              <a:defRPr/>
            </a:pPr>
            <a:r>
              <a:rPr lang="en-GB" sz="2800" dirty="0">
                <a:latin typeface="Comic Sans MS" panose="030F0702030302020204" pitchFamily="66" charset="0"/>
              </a:rPr>
              <a:t>Sounds should be pronounced softly and in a clipped, short manner. Not with a </a:t>
            </a:r>
            <a:r>
              <a:rPr lang="en-GB" sz="2800" dirty="0" smtClean="0">
                <a:latin typeface="Comic Sans MS" panose="030F0702030302020204" pitchFamily="66" charset="0"/>
              </a:rPr>
              <a:t>‘</a:t>
            </a:r>
            <a:r>
              <a:rPr lang="en-GB" sz="2800" dirty="0" err="1" smtClean="0">
                <a:latin typeface="Comic Sans MS" panose="030F0702030302020204" pitchFamily="66" charset="0"/>
              </a:rPr>
              <a:t>uhhh</a:t>
            </a:r>
            <a:r>
              <a:rPr lang="en-GB" sz="2800" dirty="0" smtClean="0">
                <a:latin typeface="Comic Sans MS" panose="030F0702030302020204" pitchFamily="66" charset="0"/>
              </a:rPr>
              <a:t>’ sound. E.g.</a:t>
            </a:r>
          </a:p>
          <a:p>
            <a:pPr>
              <a:defRPr/>
            </a:pPr>
            <a:endParaRPr lang="en-GB" sz="2800" dirty="0">
              <a:latin typeface="Comic Sans MS" panose="030F0702030302020204" pitchFamily="66" charset="0"/>
            </a:endParaRPr>
          </a:p>
          <a:p>
            <a:pPr>
              <a:defRPr/>
            </a:pPr>
            <a:r>
              <a:rPr lang="en-GB" sz="2800" dirty="0" err="1" smtClean="0">
                <a:latin typeface="Comic Sans MS" panose="030F0702030302020204" pitchFamily="66" charset="0"/>
              </a:rPr>
              <a:t>Cuh</a:t>
            </a:r>
            <a:r>
              <a:rPr lang="en-GB" sz="2800" dirty="0" smtClean="0">
                <a:latin typeface="Comic Sans MS" panose="030F0702030302020204" pitchFamily="66" charset="0"/>
              </a:rPr>
              <a:t> </a:t>
            </a:r>
            <a:r>
              <a:rPr lang="en-GB" sz="2800" dirty="0" err="1" smtClean="0">
                <a:latin typeface="Comic Sans MS" panose="030F0702030302020204" pitchFamily="66" charset="0"/>
              </a:rPr>
              <a:t>aaa</a:t>
            </a:r>
            <a:r>
              <a:rPr lang="en-GB" sz="2800" dirty="0" smtClean="0">
                <a:latin typeface="Comic Sans MS" panose="030F0702030302020204" pitchFamily="66" charset="0"/>
              </a:rPr>
              <a:t> </a:t>
            </a:r>
            <a:r>
              <a:rPr lang="en-GB" sz="2800" dirty="0" err="1" smtClean="0">
                <a:latin typeface="Comic Sans MS" panose="030F0702030302020204" pitchFamily="66" charset="0"/>
              </a:rPr>
              <a:t>tuh</a:t>
            </a:r>
            <a:r>
              <a:rPr lang="en-GB" sz="2800" dirty="0" smtClean="0">
                <a:latin typeface="Comic Sans MS" panose="030F0702030302020204" pitchFamily="66" charset="0"/>
              </a:rPr>
              <a:t>    - C-a-t</a:t>
            </a:r>
          </a:p>
        </p:txBody>
      </p:sp>
      <p:pic>
        <p:nvPicPr>
          <p:cNvPr id="13314" name="Picture 2" descr="Image result for cat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1404" y="3862425"/>
            <a:ext cx="3616595" cy="257305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cross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3" y="5328503"/>
            <a:ext cx="1161658" cy="11616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Image result for ladybi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019" y="96713"/>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978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284062" y="699466"/>
            <a:ext cx="8594128" cy="5769734"/>
          </a:xfrm>
          <a:prstGeom prst="roundRect">
            <a:avLst/>
          </a:prstGeom>
          <a:gradFill>
            <a:gsLst>
              <a:gs pos="0">
                <a:srgbClr val="92D050"/>
              </a:gs>
              <a:gs pos="23000">
                <a:srgbClr val="E6E6E6"/>
              </a:gs>
              <a:gs pos="32001">
                <a:schemeClr val="bg1"/>
              </a:gs>
              <a:gs pos="69000">
                <a:srgbClr val="E6E6E6"/>
              </a:gs>
              <a:gs pos="100000">
                <a:srgbClr val="92D050"/>
              </a:gs>
              <a:gs pos="100000">
                <a:srgbClr val="E6E6E6"/>
              </a:gs>
            </a:gsLst>
            <a:lin ang="2700000" scaled="1"/>
          </a:gradFill>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p:txBody>
      </p:sp>
      <p:sp>
        <p:nvSpPr>
          <p:cNvPr id="14" name="Rectangle 13"/>
          <p:cNvSpPr/>
          <p:nvPr/>
        </p:nvSpPr>
        <p:spPr>
          <a:xfrm>
            <a:off x="899593" y="68190"/>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What does a daily lesson look like?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96225" y="4780475"/>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sp>
        <p:nvSpPr>
          <p:cNvPr id="19" name="Rectangle 18"/>
          <p:cNvSpPr/>
          <p:nvPr/>
        </p:nvSpPr>
        <p:spPr>
          <a:xfrm>
            <a:off x="713461" y="1196752"/>
            <a:ext cx="7822314" cy="3416320"/>
          </a:xfrm>
          <a:prstGeom prst="rect">
            <a:avLst/>
          </a:prstGeom>
        </p:spPr>
        <p:txBody>
          <a:bodyPr wrap="square">
            <a:spAutoFit/>
          </a:bodyPr>
          <a:lstStyle/>
          <a:p>
            <a:pPr>
              <a:defRPr/>
            </a:pPr>
            <a:r>
              <a:rPr lang="en-GB" dirty="0" smtClean="0">
                <a:latin typeface="Comic Sans MS" panose="030F0702030302020204" pitchFamily="66" charset="0"/>
              </a:rPr>
              <a:t>Phonics is taught daily at </a:t>
            </a:r>
            <a:r>
              <a:rPr lang="en-GB" dirty="0">
                <a:latin typeface="Comic Sans MS" panose="030F0702030302020204" pitchFamily="66" charset="0"/>
              </a:rPr>
              <a:t>9</a:t>
            </a:r>
            <a:r>
              <a:rPr lang="en-GB" dirty="0" smtClean="0">
                <a:latin typeface="Comic Sans MS" panose="030F0702030302020204" pitchFamily="66" charset="0"/>
              </a:rPr>
              <a:t> am and usually lasts approximately 20 minutes. The format of the lesson  is the same everyday which enables children to grow accustomed to the 4 different parts of the lesson. The first part of the daily phonics lesson is called:</a:t>
            </a:r>
          </a:p>
          <a:p>
            <a:pPr>
              <a:defRPr/>
            </a:pPr>
            <a:endParaRPr lang="en-GB" dirty="0" smtClean="0">
              <a:latin typeface="Comic Sans MS" panose="030F0702030302020204" pitchFamily="66" charset="0"/>
            </a:endParaRPr>
          </a:p>
          <a:p>
            <a:pPr>
              <a:defRPr/>
            </a:pPr>
            <a:endParaRPr lang="en-GB" dirty="0">
              <a:latin typeface="Comic Sans MS" panose="030F0702030302020204" pitchFamily="66" charset="0"/>
            </a:endParaRPr>
          </a:p>
          <a:p>
            <a:pPr>
              <a:defRPr/>
            </a:pPr>
            <a:endParaRPr lang="en-GB" dirty="0">
              <a:latin typeface="Comic Sans MS" panose="030F0702030302020204" pitchFamily="66" charset="0"/>
            </a:endParaRPr>
          </a:p>
          <a:p>
            <a:pPr>
              <a:defRPr/>
            </a:pPr>
            <a:r>
              <a:rPr lang="en-GB" dirty="0" smtClean="0">
                <a:latin typeface="Comic Sans MS" panose="030F0702030302020204" pitchFamily="66" charset="0"/>
              </a:rPr>
              <a:t>This section of the lesson revisits previously learnt sounds and tricky words. Flashcards may be displayed to recall graphemes and the children then say the relevant sounds. </a:t>
            </a:r>
          </a:p>
          <a:p>
            <a:pPr>
              <a:defRPr/>
            </a:pPr>
            <a:endParaRPr lang="en-GB" dirty="0"/>
          </a:p>
          <a:p>
            <a:pPr>
              <a:defRPr/>
            </a:pPr>
            <a:endParaRPr lang="en-GB" dirty="0"/>
          </a:p>
        </p:txBody>
      </p:sp>
      <p:sp>
        <p:nvSpPr>
          <p:cNvPr id="21" name="Rectangle 20"/>
          <p:cNvSpPr/>
          <p:nvPr/>
        </p:nvSpPr>
        <p:spPr>
          <a:xfrm>
            <a:off x="3415445" y="2304747"/>
            <a:ext cx="2359941"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REVISIT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4052221"/>
            <a:ext cx="3004452" cy="2234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823" y="4052221"/>
            <a:ext cx="3004452" cy="2234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6" descr="Image result for ladybi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019" y="96713"/>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546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298352" y="684673"/>
            <a:ext cx="8594128" cy="5769734"/>
          </a:xfrm>
          <a:prstGeom prst="roundRect">
            <a:avLst/>
          </a:prstGeom>
          <a:gradFill>
            <a:gsLst>
              <a:gs pos="0">
                <a:srgbClr val="92D050"/>
              </a:gs>
              <a:gs pos="23000">
                <a:srgbClr val="E6E6E6"/>
              </a:gs>
              <a:gs pos="32001">
                <a:schemeClr val="bg1"/>
              </a:gs>
              <a:gs pos="69000">
                <a:srgbClr val="E6E6E6"/>
              </a:gs>
              <a:gs pos="100000">
                <a:srgbClr val="92D050"/>
              </a:gs>
              <a:gs pos="100000">
                <a:srgbClr val="E6E6E6"/>
              </a:gs>
            </a:gsLst>
            <a:lin ang="2700000" scaled="1"/>
          </a:gradFill>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p:txBody>
      </p:sp>
      <p:sp>
        <p:nvSpPr>
          <p:cNvPr id="14" name="Rectangle 13"/>
          <p:cNvSpPr/>
          <p:nvPr/>
        </p:nvSpPr>
        <p:spPr>
          <a:xfrm>
            <a:off x="899593" y="68190"/>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What does a lesson look like?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96225" y="4780475"/>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sp>
        <p:nvSpPr>
          <p:cNvPr id="19" name="Rectangle 18"/>
          <p:cNvSpPr/>
          <p:nvPr/>
        </p:nvSpPr>
        <p:spPr>
          <a:xfrm>
            <a:off x="713461" y="1196752"/>
            <a:ext cx="7822314" cy="3693319"/>
          </a:xfrm>
          <a:prstGeom prst="rect">
            <a:avLst/>
          </a:prstGeom>
        </p:spPr>
        <p:txBody>
          <a:bodyPr wrap="square">
            <a:spAutoFit/>
          </a:bodyPr>
          <a:lstStyle/>
          <a:p>
            <a:pPr>
              <a:defRPr/>
            </a:pPr>
            <a:r>
              <a:rPr lang="en-GB" dirty="0" smtClean="0">
                <a:latin typeface="Comic Sans MS" panose="030F0702030302020204" pitchFamily="66" charset="0"/>
              </a:rPr>
              <a:t>The second part of the lesson introduces and teaches the new sound/s of the day. The teacher models how to blend and segment throughout this section. The new Jolly Phonic action is taught and children may also have opportunities to write the new sound, forming letters correctly. </a:t>
            </a:r>
          </a:p>
          <a:p>
            <a:pPr>
              <a:defRPr/>
            </a:pPr>
            <a:endParaRPr lang="en-GB" dirty="0" smtClean="0">
              <a:latin typeface="Twinkl" pitchFamily="50" charset="0"/>
            </a:endParaRPr>
          </a:p>
          <a:p>
            <a:pPr>
              <a:defRPr/>
            </a:pPr>
            <a:endParaRPr lang="en-GB" dirty="0">
              <a:latin typeface="Twinkl" pitchFamily="50" charset="0"/>
            </a:endParaRPr>
          </a:p>
          <a:p>
            <a:pPr>
              <a:defRPr/>
            </a:pPr>
            <a:endParaRPr lang="en-GB" dirty="0" smtClean="0">
              <a:latin typeface="Twinkl" pitchFamily="50" charset="0"/>
            </a:endParaRPr>
          </a:p>
          <a:p>
            <a:pPr>
              <a:defRPr/>
            </a:pPr>
            <a:r>
              <a:rPr lang="en-GB" dirty="0" smtClean="0">
                <a:latin typeface="Comic Sans MS" panose="030F0702030302020204" pitchFamily="66" charset="0"/>
              </a:rPr>
              <a:t>This section of the lesson also introduces new tricky words. Children may have the opportunity to read words and sentences including the new sound/s and tricky words which puts them into a context. </a:t>
            </a:r>
          </a:p>
          <a:p>
            <a:pPr>
              <a:defRPr/>
            </a:pPr>
            <a:endParaRPr lang="en-GB" dirty="0"/>
          </a:p>
          <a:p>
            <a:pPr>
              <a:defRPr/>
            </a:pPr>
            <a:endParaRPr lang="en-GB" dirty="0"/>
          </a:p>
        </p:txBody>
      </p:sp>
      <p:sp>
        <p:nvSpPr>
          <p:cNvPr id="21" name="Rectangle 20"/>
          <p:cNvSpPr/>
          <p:nvPr/>
        </p:nvSpPr>
        <p:spPr>
          <a:xfrm>
            <a:off x="3558401" y="2304747"/>
            <a:ext cx="2074030"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TEACH</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111" y="4766801"/>
            <a:ext cx="1945049" cy="150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3229" y="4722093"/>
            <a:ext cx="1945049" cy="150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6470" y="4691459"/>
            <a:ext cx="2078310" cy="1578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6" descr="Image result for ladybir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019" y="96713"/>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518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298352" y="684673"/>
            <a:ext cx="8594128" cy="5769734"/>
          </a:xfrm>
          <a:prstGeom prst="roundRect">
            <a:avLst/>
          </a:prstGeom>
          <a:gradFill>
            <a:gsLst>
              <a:gs pos="0">
                <a:srgbClr val="92D050"/>
              </a:gs>
              <a:gs pos="23000">
                <a:srgbClr val="E6E6E6"/>
              </a:gs>
              <a:gs pos="32001">
                <a:schemeClr val="bg1"/>
              </a:gs>
              <a:gs pos="69000">
                <a:srgbClr val="E6E6E6"/>
              </a:gs>
              <a:gs pos="100000">
                <a:srgbClr val="92D050"/>
              </a:gs>
              <a:gs pos="100000">
                <a:srgbClr val="E6E6E6"/>
              </a:gs>
            </a:gsLst>
            <a:lin ang="2700000" scaled="1"/>
          </a:gradFill>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p:txBody>
      </p:sp>
      <p:sp>
        <p:nvSpPr>
          <p:cNvPr id="14" name="Rectangle 13"/>
          <p:cNvSpPr/>
          <p:nvPr/>
        </p:nvSpPr>
        <p:spPr>
          <a:xfrm>
            <a:off x="899593" y="68190"/>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What does a lesson look like?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96225" y="4780475"/>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sp>
        <p:nvSpPr>
          <p:cNvPr id="19" name="Rectangle 18"/>
          <p:cNvSpPr/>
          <p:nvPr/>
        </p:nvSpPr>
        <p:spPr>
          <a:xfrm>
            <a:off x="713461" y="1196752"/>
            <a:ext cx="7822314" cy="3139321"/>
          </a:xfrm>
          <a:prstGeom prst="rect">
            <a:avLst/>
          </a:prstGeom>
        </p:spPr>
        <p:txBody>
          <a:bodyPr wrap="square">
            <a:spAutoFit/>
          </a:bodyPr>
          <a:lstStyle/>
          <a:p>
            <a:pPr>
              <a:defRPr/>
            </a:pPr>
            <a:r>
              <a:rPr lang="en-GB" sz="2000" dirty="0" smtClean="0">
                <a:latin typeface="Comic Sans MS" panose="030F0702030302020204" pitchFamily="66" charset="0"/>
              </a:rPr>
              <a:t>The third part of the lesson gives the children opportunities to practise segmenting and blending the new phonemes and tricky words. This may be done through a variety of fun games and activities </a:t>
            </a:r>
          </a:p>
          <a:p>
            <a:pPr>
              <a:defRPr/>
            </a:pPr>
            <a:endParaRPr lang="en-GB" sz="2000" dirty="0" smtClean="0">
              <a:latin typeface="Twinkl" pitchFamily="50" charset="0"/>
            </a:endParaRPr>
          </a:p>
          <a:p>
            <a:pPr>
              <a:defRPr/>
            </a:pPr>
            <a:endParaRPr lang="en-GB" sz="2000" dirty="0">
              <a:latin typeface="Twinkl" pitchFamily="50" charset="0"/>
            </a:endParaRPr>
          </a:p>
          <a:p>
            <a:pPr>
              <a:defRPr/>
            </a:pPr>
            <a:endParaRPr lang="en-GB" sz="2000" dirty="0">
              <a:latin typeface="Twinkl" pitchFamily="50" charset="0"/>
            </a:endParaRPr>
          </a:p>
          <a:p>
            <a:pPr>
              <a:defRPr/>
            </a:pPr>
            <a:r>
              <a:rPr lang="en-GB" sz="2000" dirty="0" smtClean="0">
                <a:latin typeface="Comic Sans MS" panose="030F0702030302020204" pitchFamily="66" charset="0"/>
              </a:rPr>
              <a:t>The children enjoy the variety of games and grow confident when they play them daily. </a:t>
            </a:r>
            <a:endParaRPr lang="en-GB" sz="2000" dirty="0">
              <a:latin typeface="Comic Sans MS" panose="030F0702030302020204" pitchFamily="66" charset="0"/>
            </a:endParaRPr>
          </a:p>
          <a:p>
            <a:pPr>
              <a:defRPr/>
            </a:pPr>
            <a:endParaRPr lang="en-GB" dirty="0">
              <a:latin typeface="Comic Sans MS" panose="030F0702030302020204" pitchFamily="66" charset="0"/>
            </a:endParaRPr>
          </a:p>
        </p:txBody>
      </p:sp>
      <p:sp>
        <p:nvSpPr>
          <p:cNvPr id="21" name="Rectangle 20"/>
          <p:cNvSpPr/>
          <p:nvPr/>
        </p:nvSpPr>
        <p:spPr>
          <a:xfrm>
            <a:off x="3136492" y="2304747"/>
            <a:ext cx="2917850"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PRACTISE</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5416" y="4124004"/>
            <a:ext cx="2518756" cy="215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7114" y="4124004"/>
            <a:ext cx="2518756" cy="215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6" descr="Image result for ladybi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019" y="96713"/>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680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8316" y="1295242"/>
            <a:ext cx="5370321" cy="499145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3200" b="1" dirty="0" smtClean="0">
                  <a:solidFill>
                    <a:schemeClr val="bg1"/>
                  </a:solidFill>
                  <a:effectLst>
                    <a:outerShdw blurRad="50800" dist="38100" dir="2700000" algn="tl" rotWithShape="0">
                      <a:prstClr val="black">
                        <a:alpha val="40000"/>
                      </a:prstClr>
                    </a:outerShdw>
                  </a:effectLst>
                </a:rPr>
                <a:t>WRITING</a:t>
              </a:r>
              <a:endParaRPr lang="en-US" sz="40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3200" b="1" dirty="0" smtClean="0">
                  <a:solidFill>
                    <a:schemeClr val="bg1"/>
                  </a:solidFill>
                  <a:effectLst>
                    <a:outerShdw blurRad="50800" dist="38100" dir="5400000" algn="t" rotWithShape="0">
                      <a:prstClr val="black">
                        <a:alpha val="40000"/>
                      </a:prstClr>
                    </a:outerShdw>
                  </a:effectLst>
                </a:rPr>
                <a:t>MATHS</a:t>
              </a:r>
              <a:endParaRPr lang="en-US" sz="40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90" y="3917156"/>
              <a:ext cx="2175362" cy="1025252"/>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3200" b="1" dirty="0" smtClean="0">
                  <a:solidFill>
                    <a:schemeClr val="bg1"/>
                  </a:solidFill>
                  <a:effectLst>
                    <a:outerShdw blurRad="50800" dist="38100" dir="2700000" algn="tl" rotWithShape="0">
                      <a:prstClr val="black">
                        <a:alpha val="40000"/>
                      </a:prstClr>
                    </a:outerShdw>
                  </a:effectLst>
                </a:rPr>
                <a:t>READING</a:t>
              </a:r>
              <a:endParaRPr lang="en-US" sz="3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32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sp>
        <p:nvSpPr>
          <p:cNvPr id="13" name="Rounded Rectangle 12"/>
          <p:cNvSpPr/>
          <p:nvPr/>
        </p:nvSpPr>
        <p:spPr>
          <a:xfrm>
            <a:off x="5155688" y="188640"/>
            <a:ext cx="3816424" cy="6408712"/>
          </a:xfrm>
          <a:prstGeom prst="roundRect">
            <a:avLst/>
          </a:prstGeom>
          <a:gradFill>
            <a:gsLst>
              <a:gs pos="0">
                <a:srgbClr val="DDEBCF"/>
              </a:gs>
              <a:gs pos="50000">
                <a:schemeClr val="bg1"/>
              </a:gs>
              <a:gs pos="100000">
                <a:srgbClr val="92D050"/>
              </a:gs>
            </a:gsLst>
            <a:lin ang="36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marL="285750" indent="-285750" algn="ctr">
              <a:buFont typeface="Wingdings" panose="05000000000000000000" pitchFamily="2" charset="2"/>
              <a:buChar char="ü"/>
            </a:pPr>
            <a:endParaRPr lang="en-GB" dirty="0" smtClean="0">
              <a:latin typeface="Twinkl" pitchFamily="50" charset="0"/>
            </a:endParaRPr>
          </a:p>
          <a:p>
            <a:pPr marL="285750" indent="-285750" algn="ctr">
              <a:buFont typeface="Wingdings" panose="05000000000000000000" pitchFamily="2" charset="2"/>
              <a:buChar char="ü"/>
            </a:pPr>
            <a:r>
              <a:rPr lang="en-GB" dirty="0" smtClean="0">
                <a:latin typeface="Comic Sans MS" panose="030F0702030302020204" pitchFamily="66" charset="0"/>
              </a:rPr>
              <a:t>To share with you how phonics is taught in the Reception year at our school. </a:t>
            </a:r>
          </a:p>
          <a:p>
            <a:pPr marL="285750" indent="-285750" algn="ctr">
              <a:buFont typeface="Wingdings" panose="05000000000000000000" pitchFamily="2" charset="2"/>
              <a:buChar char="ü"/>
            </a:pPr>
            <a:endParaRPr lang="en-GB" dirty="0">
              <a:latin typeface="Comic Sans MS" panose="030F0702030302020204" pitchFamily="66" charset="0"/>
            </a:endParaRPr>
          </a:p>
          <a:p>
            <a:pPr marL="285750" indent="-285750" algn="ctr">
              <a:buFont typeface="Wingdings" panose="05000000000000000000" pitchFamily="2" charset="2"/>
              <a:buChar char="ü"/>
            </a:pPr>
            <a:r>
              <a:rPr lang="en-GB" dirty="0" smtClean="0">
                <a:latin typeface="Comic Sans MS" panose="030F0702030302020204" pitchFamily="66" charset="0"/>
              </a:rPr>
              <a:t>To suggest ways that you may support your child at home. </a:t>
            </a:r>
          </a:p>
          <a:p>
            <a:pPr marL="285750" indent="-285750" algn="ctr">
              <a:buFont typeface="Wingdings" panose="05000000000000000000" pitchFamily="2" charset="2"/>
              <a:buChar char="ü"/>
            </a:pPr>
            <a:endParaRPr lang="en-GB" dirty="0">
              <a:latin typeface="Comic Sans MS" panose="030F0702030302020204" pitchFamily="66" charset="0"/>
            </a:endParaRPr>
          </a:p>
          <a:p>
            <a:pPr marL="285750" indent="-285750" algn="ctr">
              <a:buFont typeface="Wingdings" panose="05000000000000000000" pitchFamily="2" charset="2"/>
              <a:buChar char="ü"/>
            </a:pPr>
            <a:r>
              <a:rPr lang="en-GB" dirty="0" smtClean="0">
                <a:latin typeface="Comic Sans MS" panose="030F0702030302020204" pitchFamily="66" charset="0"/>
              </a:rPr>
              <a:t>To share resources, practical tips and websites. </a:t>
            </a:r>
          </a:p>
          <a:p>
            <a:pPr marL="285750" indent="-285750" algn="ctr">
              <a:buFont typeface="Wingdings" panose="05000000000000000000" pitchFamily="2" charset="2"/>
              <a:buChar char="ü"/>
            </a:pPr>
            <a:endParaRPr lang="en-GB" dirty="0">
              <a:latin typeface="Comic Sans MS" panose="030F0702030302020204" pitchFamily="66" charset="0"/>
            </a:endParaRPr>
          </a:p>
          <a:p>
            <a:pPr marL="285750" indent="-285750" algn="ctr">
              <a:buFont typeface="Wingdings" panose="05000000000000000000" pitchFamily="2" charset="2"/>
              <a:buChar char="ü"/>
            </a:pPr>
            <a:r>
              <a:rPr lang="en-GB" dirty="0" smtClean="0">
                <a:latin typeface="Comic Sans MS" panose="030F0702030302020204" pitchFamily="66" charset="0"/>
              </a:rPr>
              <a:t>To explain how we teach high frequency and tricky words.</a:t>
            </a:r>
          </a:p>
          <a:p>
            <a:pPr marL="285750" indent="-285750" algn="ctr">
              <a:buFont typeface="Wingdings" panose="05000000000000000000" pitchFamily="2" charset="2"/>
              <a:buChar char="ü"/>
            </a:pPr>
            <a:endParaRPr lang="en-GB" dirty="0">
              <a:latin typeface="Comic Sans MS" panose="030F0702030302020204" pitchFamily="66" charset="0"/>
            </a:endParaRPr>
          </a:p>
          <a:p>
            <a:pPr marL="285750" indent="-285750" algn="ctr">
              <a:buFont typeface="Wingdings" panose="05000000000000000000" pitchFamily="2" charset="2"/>
              <a:buChar char="ü"/>
            </a:pPr>
            <a:r>
              <a:rPr lang="en-GB" dirty="0" smtClean="0">
                <a:latin typeface="Comic Sans MS" panose="030F0702030302020204" pitchFamily="66" charset="0"/>
              </a:rPr>
              <a:t>To share resources that will support your child at home.</a:t>
            </a:r>
          </a:p>
          <a:p>
            <a:pPr marL="285750" indent="-285750" algn="ctr">
              <a:buFont typeface="Wingdings" panose="05000000000000000000" pitchFamily="2" charset="2"/>
              <a:buChar char="ü"/>
            </a:pPr>
            <a:endParaRPr lang="en-GB" dirty="0">
              <a:latin typeface="Comic Sans MS" panose="030F0702030302020204" pitchFamily="66" charset="0"/>
            </a:endParaRPr>
          </a:p>
          <a:p>
            <a:pPr marL="285750" indent="-285750" algn="ctr">
              <a:buFont typeface="Wingdings" panose="05000000000000000000" pitchFamily="2" charset="2"/>
              <a:buChar char="ü"/>
            </a:pPr>
            <a:r>
              <a:rPr lang="en-GB" dirty="0" smtClean="0">
                <a:latin typeface="Comic Sans MS" panose="030F0702030302020204" pitchFamily="66" charset="0"/>
              </a:rPr>
              <a:t>To explain how phonics links to other curriculum areas. </a:t>
            </a:r>
          </a:p>
          <a:p>
            <a:pPr algn="ctr"/>
            <a:endParaRPr lang="en-GB" dirty="0" smtClean="0">
              <a:latin typeface="Comic Sans MS" panose="030F0702030302020204" pitchFamily="66" charset="0"/>
            </a:endParaRPr>
          </a:p>
          <a:p>
            <a:pPr algn="ctr"/>
            <a:endParaRPr lang="en-GB" dirty="0">
              <a:latin typeface="Comic Sans MS" panose="030F0702030302020204" pitchFamily="66" charset="0"/>
            </a:endParaRPr>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smtClean="0"/>
          </a:p>
          <a:p>
            <a:pPr algn="ctr"/>
            <a:endParaRPr lang="en-GB" dirty="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p:txBody>
      </p:sp>
      <p:sp>
        <p:nvSpPr>
          <p:cNvPr id="14" name="Rectangle 13"/>
          <p:cNvSpPr/>
          <p:nvPr/>
        </p:nvSpPr>
        <p:spPr>
          <a:xfrm>
            <a:off x="165465" y="307432"/>
            <a:ext cx="4838583"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Aims of today…..</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pic>
        <p:nvPicPr>
          <p:cNvPr id="20" name="Picture 6" descr="Image result for ladyb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302" y="188640"/>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052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298352" y="684673"/>
            <a:ext cx="8594128" cy="5769734"/>
          </a:xfrm>
          <a:prstGeom prst="roundRect">
            <a:avLst/>
          </a:prstGeom>
          <a:gradFill>
            <a:gsLst>
              <a:gs pos="0">
                <a:srgbClr val="92D050"/>
              </a:gs>
              <a:gs pos="96000">
                <a:srgbClr val="E6E6E6"/>
              </a:gs>
              <a:gs pos="91000">
                <a:schemeClr val="bg1">
                  <a:lumMod val="85000"/>
                </a:schemeClr>
              </a:gs>
              <a:gs pos="86000">
                <a:srgbClr val="E6E6E6"/>
              </a:gs>
              <a:gs pos="96000">
                <a:schemeClr val="bg1">
                  <a:lumMod val="75000"/>
                  <a:alpha val="1000"/>
                </a:schemeClr>
              </a:gs>
              <a:gs pos="100000">
                <a:srgbClr val="E6E6E6"/>
              </a:gs>
            </a:gsLst>
            <a:lin ang="36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p:txBody>
      </p:sp>
      <p:sp>
        <p:nvSpPr>
          <p:cNvPr id="14" name="Rectangle 13"/>
          <p:cNvSpPr/>
          <p:nvPr/>
        </p:nvSpPr>
        <p:spPr>
          <a:xfrm>
            <a:off x="899593" y="68190"/>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What does a lesson look like?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96225" y="4780475"/>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sp>
        <p:nvSpPr>
          <p:cNvPr id="19" name="Rectangle 18"/>
          <p:cNvSpPr/>
          <p:nvPr/>
        </p:nvSpPr>
        <p:spPr>
          <a:xfrm>
            <a:off x="713461" y="1196752"/>
            <a:ext cx="7822314" cy="2831544"/>
          </a:xfrm>
          <a:prstGeom prst="rect">
            <a:avLst/>
          </a:prstGeom>
        </p:spPr>
        <p:txBody>
          <a:bodyPr wrap="square">
            <a:spAutoFit/>
          </a:bodyPr>
          <a:lstStyle/>
          <a:p>
            <a:pPr>
              <a:defRPr/>
            </a:pPr>
            <a:r>
              <a:rPr lang="en-GB" sz="2000" dirty="0" smtClean="0">
                <a:latin typeface="Comic Sans MS" panose="030F0702030302020204" pitchFamily="66" charset="0"/>
              </a:rPr>
              <a:t>The final part of the lesson gives the children opportunities to apply their knowledge of the new phonemes and words. </a:t>
            </a:r>
          </a:p>
          <a:p>
            <a:pPr>
              <a:defRPr/>
            </a:pPr>
            <a:endParaRPr lang="en-GB" sz="2000" dirty="0" smtClean="0">
              <a:latin typeface="Comic Sans MS" panose="030F0702030302020204" pitchFamily="66" charset="0"/>
            </a:endParaRPr>
          </a:p>
          <a:p>
            <a:pPr>
              <a:defRPr/>
            </a:pPr>
            <a:endParaRPr lang="en-GB" sz="2000" dirty="0">
              <a:latin typeface="Twinkl" pitchFamily="50" charset="0"/>
            </a:endParaRPr>
          </a:p>
          <a:p>
            <a:pPr>
              <a:defRPr/>
            </a:pPr>
            <a:endParaRPr lang="en-GB" sz="2000" dirty="0" smtClean="0">
              <a:latin typeface="Twinkl" pitchFamily="50" charset="0"/>
            </a:endParaRPr>
          </a:p>
          <a:p>
            <a:pPr>
              <a:defRPr/>
            </a:pPr>
            <a:endParaRPr lang="en-GB" sz="2000" dirty="0">
              <a:latin typeface="Twinkl" pitchFamily="50" charset="0"/>
            </a:endParaRPr>
          </a:p>
          <a:p>
            <a:pPr>
              <a:defRPr/>
            </a:pPr>
            <a:r>
              <a:rPr lang="en-GB" sz="2000" dirty="0" smtClean="0">
                <a:latin typeface="Comic Sans MS" panose="030F0702030302020204" pitchFamily="66" charset="0"/>
              </a:rPr>
              <a:t>The children may read or write simple captions or word lists and am also think of their own example. </a:t>
            </a:r>
            <a:endParaRPr lang="en-GB" sz="2000" dirty="0">
              <a:latin typeface="Comic Sans MS" panose="030F0702030302020204" pitchFamily="66" charset="0"/>
            </a:endParaRPr>
          </a:p>
          <a:p>
            <a:pPr>
              <a:defRPr/>
            </a:pPr>
            <a:endParaRPr lang="en-GB" dirty="0"/>
          </a:p>
        </p:txBody>
      </p:sp>
      <p:sp>
        <p:nvSpPr>
          <p:cNvPr id="21" name="Rectangle 20"/>
          <p:cNvSpPr/>
          <p:nvPr/>
        </p:nvSpPr>
        <p:spPr>
          <a:xfrm>
            <a:off x="3628612" y="2150859"/>
            <a:ext cx="1933607"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APPLY</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7169"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58" r="2751"/>
          <a:stretch/>
        </p:blipFill>
        <p:spPr bwMode="auto">
          <a:xfrm>
            <a:off x="4067944" y="4168896"/>
            <a:ext cx="2617957" cy="1960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363" y="4155582"/>
            <a:ext cx="2617957" cy="198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6" descr="Image result for ladybi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019" y="96713"/>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163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8352" y="755610"/>
            <a:ext cx="8594128" cy="5769734"/>
          </a:xfrm>
          <a:prstGeom prst="roundRect">
            <a:avLst/>
          </a:prstGeom>
          <a:gradFill>
            <a:gsLst>
              <a:gs pos="0">
                <a:srgbClr val="92D050"/>
              </a:gs>
              <a:gs pos="23000">
                <a:srgbClr val="E6E6E6"/>
              </a:gs>
              <a:gs pos="32001">
                <a:schemeClr val="bg1"/>
              </a:gs>
              <a:gs pos="69000">
                <a:srgbClr val="E6E6E6"/>
              </a:gs>
              <a:gs pos="100000">
                <a:srgbClr val="92D050"/>
              </a:gs>
              <a:gs pos="100000">
                <a:srgbClr val="E6E6E6"/>
              </a:gs>
            </a:gsLst>
            <a:lin ang="2700000" scaled="1"/>
          </a:gradFill>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p:txBody>
      </p:sp>
      <p:sp>
        <p:nvSpPr>
          <p:cNvPr id="14" name="Rectangle 13"/>
          <p:cNvSpPr/>
          <p:nvPr/>
        </p:nvSpPr>
        <p:spPr>
          <a:xfrm>
            <a:off x="899593" y="68190"/>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Age expectations</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89642" y="4980331"/>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sp>
        <p:nvSpPr>
          <p:cNvPr id="18" name="Rectangle 17"/>
          <p:cNvSpPr/>
          <p:nvPr/>
        </p:nvSpPr>
        <p:spPr>
          <a:xfrm>
            <a:off x="441875" y="1297648"/>
            <a:ext cx="8189057" cy="3816429"/>
          </a:xfrm>
          <a:prstGeom prst="rect">
            <a:avLst/>
          </a:prstGeom>
        </p:spPr>
        <p:txBody>
          <a:bodyPr wrap="square">
            <a:spAutoFit/>
          </a:bodyPr>
          <a:lstStyle/>
          <a:p>
            <a:r>
              <a:rPr lang="en-GB" sz="2000" b="1" dirty="0" smtClean="0">
                <a:latin typeface="Comic Sans MS" panose="030F0702030302020204" pitchFamily="66" charset="0"/>
              </a:rPr>
              <a:t>All children develop at different ages and stages and therefore we ensure that progress is monitored in phonics sessions regularly. This is a rough guide to where children should be in each year group. </a:t>
            </a:r>
          </a:p>
          <a:p>
            <a:endParaRPr lang="en-GB" sz="2000" b="1" dirty="0" smtClean="0">
              <a:latin typeface="Comic Sans MS" panose="030F0702030302020204" pitchFamily="66" charset="0"/>
            </a:endParaRPr>
          </a:p>
          <a:p>
            <a:pPr marL="285750" indent="-285750">
              <a:buFont typeface="Wingdings" panose="05000000000000000000" pitchFamily="2" charset="2"/>
              <a:buChar char="ü"/>
            </a:pPr>
            <a:r>
              <a:rPr lang="en-GB" dirty="0" smtClean="0">
                <a:latin typeface="Comic Sans MS" panose="030F0702030302020204" pitchFamily="66" charset="0"/>
              </a:rPr>
              <a:t>By the end of reception, children will have been taught and know at least one way of representing each phoneme.</a:t>
            </a:r>
          </a:p>
          <a:p>
            <a:pPr marL="171450" indent="-171450">
              <a:buFont typeface="Wingdings" panose="05000000000000000000" pitchFamily="2" charset="2"/>
              <a:buChar char="ü"/>
            </a:pPr>
            <a:endParaRPr lang="en-GB" sz="800" dirty="0" smtClean="0">
              <a:latin typeface="Comic Sans MS" panose="030F0702030302020204" pitchFamily="66" charset="0"/>
            </a:endParaRPr>
          </a:p>
          <a:p>
            <a:pPr marL="285750" indent="-285750">
              <a:buFont typeface="Wingdings" panose="05000000000000000000" pitchFamily="2" charset="2"/>
              <a:buChar char="ü"/>
            </a:pPr>
            <a:r>
              <a:rPr lang="en-GB" dirty="0" smtClean="0">
                <a:latin typeface="Comic Sans MS" panose="030F0702030302020204" pitchFamily="66" charset="0"/>
              </a:rPr>
              <a:t>By the end of year 1, children will have been taught and know alternative graphemes for each grapheme and different pronunciations of the same grapheme and use these to read and spell.</a:t>
            </a:r>
          </a:p>
          <a:p>
            <a:pPr marL="171450" indent="-171450">
              <a:buFont typeface="Wingdings" panose="05000000000000000000" pitchFamily="2" charset="2"/>
              <a:buChar char="ü"/>
            </a:pPr>
            <a:endParaRPr lang="en-GB" sz="800" dirty="0" smtClean="0">
              <a:latin typeface="Comic Sans MS" panose="030F0702030302020204" pitchFamily="66" charset="0"/>
            </a:endParaRPr>
          </a:p>
          <a:p>
            <a:pPr marL="285750" indent="-285750">
              <a:buFont typeface="Wingdings" panose="05000000000000000000" pitchFamily="2" charset="2"/>
              <a:buChar char="ü"/>
            </a:pPr>
            <a:r>
              <a:rPr lang="en-GB" dirty="0" smtClean="0">
                <a:latin typeface="Comic Sans MS" panose="030F0702030302020204" pitchFamily="66" charset="0"/>
              </a:rPr>
              <a:t>By year 2, children are applying their phonic knowledge and recognising irregularities to spell more complex words and notice spelling patterns.</a:t>
            </a:r>
          </a:p>
        </p:txBody>
      </p:sp>
      <p:pic>
        <p:nvPicPr>
          <p:cNvPr id="17410" name="Picture 2" descr="Image result for children learning cartoo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7588" y="5082149"/>
            <a:ext cx="1539471" cy="141208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Related imag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100000" l="0" r="100000"/>
                    </a14:imgEffect>
                  </a14:imgLayer>
                </a14:imgProps>
              </a:ext>
              <a:ext uri="{28A0092B-C50C-407E-A947-70E740481C1C}">
                <a14:useLocalDpi xmlns:a14="http://schemas.microsoft.com/office/drawing/2010/main" val="0"/>
              </a:ext>
            </a:extLst>
          </a:blip>
          <a:srcRect/>
          <a:stretch>
            <a:fillRect/>
          </a:stretch>
        </p:blipFill>
        <p:spPr bwMode="auto">
          <a:xfrm>
            <a:off x="7571659" y="130682"/>
            <a:ext cx="1391729" cy="13917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Image result for ladybir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019" y="96713"/>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701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8352" y="755610"/>
            <a:ext cx="8594128" cy="5769734"/>
          </a:xfrm>
          <a:prstGeom prst="roundRect">
            <a:avLst/>
          </a:prstGeom>
          <a:gradFill>
            <a:gsLst>
              <a:gs pos="0">
                <a:srgbClr val="92D050"/>
              </a:gs>
              <a:gs pos="23000">
                <a:srgbClr val="E6E6E6"/>
              </a:gs>
              <a:gs pos="32001">
                <a:schemeClr val="bg1"/>
              </a:gs>
              <a:gs pos="69000">
                <a:srgbClr val="E6E6E6"/>
              </a:gs>
              <a:gs pos="100000">
                <a:srgbClr val="92D050"/>
              </a:gs>
              <a:gs pos="100000">
                <a:srgbClr val="E6E6E6"/>
              </a:gs>
            </a:gsLst>
            <a:lin ang="2700000" scaled="1"/>
          </a:gradFill>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p:txBody>
      </p:sp>
      <p:sp>
        <p:nvSpPr>
          <p:cNvPr id="14" name="Rectangle 13"/>
          <p:cNvSpPr/>
          <p:nvPr/>
        </p:nvSpPr>
        <p:spPr>
          <a:xfrm>
            <a:off x="899593" y="68190"/>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High Frequency words?</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96225" y="4780475"/>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sp>
        <p:nvSpPr>
          <p:cNvPr id="18" name="Rectangle 17"/>
          <p:cNvSpPr/>
          <p:nvPr/>
        </p:nvSpPr>
        <p:spPr>
          <a:xfrm>
            <a:off x="441876" y="1030741"/>
            <a:ext cx="8417906" cy="5539978"/>
          </a:xfrm>
          <a:prstGeom prst="rect">
            <a:avLst/>
          </a:prstGeom>
        </p:spPr>
        <p:txBody>
          <a:bodyPr wrap="square">
            <a:spAutoFit/>
          </a:bodyPr>
          <a:lstStyle/>
          <a:p>
            <a:pPr>
              <a:defRPr/>
            </a:pPr>
            <a:r>
              <a:rPr lang="en-GB" sz="2400" b="1" dirty="0" smtClean="0">
                <a:latin typeface="Comic Sans MS" panose="030F0702030302020204" pitchFamily="66" charset="0"/>
              </a:rPr>
              <a:t>High frequency words (keywords) are words that we use regularly when we speak, read and write. Some of these words can be sounded out phonetically but many can’t. Those that can’t are called tricky words. </a:t>
            </a:r>
          </a:p>
          <a:p>
            <a:pPr>
              <a:defRPr/>
            </a:pPr>
            <a:r>
              <a:rPr lang="en-GB" sz="2400" dirty="0" smtClean="0">
                <a:latin typeface="Comic Sans MS" panose="030F0702030302020204" pitchFamily="66" charset="0"/>
              </a:rPr>
              <a:t>Tricky words </a:t>
            </a:r>
            <a:r>
              <a:rPr lang="en-GB" sz="2400" dirty="0">
                <a:latin typeface="Comic Sans MS" panose="030F0702030302020204" pitchFamily="66" charset="0"/>
              </a:rPr>
              <a:t>are taught as WHOLE words by sight. </a:t>
            </a:r>
          </a:p>
          <a:p>
            <a:pPr>
              <a:defRPr/>
            </a:pPr>
            <a:endParaRPr lang="en-GB" sz="2400" dirty="0">
              <a:latin typeface="Comic Sans MS" panose="030F0702030302020204" pitchFamily="66" charset="0"/>
            </a:endParaRPr>
          </a:p>
          <a:p>
            <a:pPr algn="ctr">
              <a:defRPr/>
            </a:pPr>
            <a:r>
              <a:rPr lang="en-GB" sz="2400" dirty="0">
                <a:solidFill>
                  <a:srgbClr val="FF0000"/>
                </a:solidFill>
                <a:latin typeface="Comic Sans MS" panose="030F0702030302020204" pitchFamily="66" charset="0"/>
              </a:rPr>
              <a:t>We send home KEYWORDS in your child’s phonics book. </a:t>
            </a:r>
          </a:p>
          <a:p>
            <a:pPr>
              <a:defRPr/>
            </a:pPr>
            <a:r>
              <a:rPr lang="en-GB" sz="2400" b="1" dirty="0" smtClean="0">
                <a:latin typeface="Comic Sans MS" panose="030F0702030302020204" pitchFamily="66" charset="0"/>
              </a:rPr>
              <a:t>There are several ways that we learn these……. </a:t>
            </a:r>
          </a:p>
          <a:p>
            <a:pPr>
              <a:defRPr/>
            </a:pPr>
            <a:endParaRPr lang="en-GB" dirty="0">
              <a:latin typeface="Comic Sans MS" panose="030F0702030302020204" pitchFamily="66" charset="0"/>
            </a:endParaRPr>
          </a:p>
          <a:p>
            <a:pPr marL="285750" indent="-285750">
              <a:buFont typeface="Arial" panose="020B0604020202020204" pitchFamily="34" charset="0"/>
              <a:buChar char="•"/>
              <a:defRPr/>
            </a:pPr>
            <a:r>
              <a:rPr lang="en-GB" dirty="0">
                <a:latin typeface="Comic Sans MS" panose="030F0702030302020204" pitchFamily="66" charset="0"/>
              </a:rPr>
              <a:t>Write the word three times.  Trace over it in different colours.</a:t>
            </a:r>
          </a:p>
          <a:p>
            <a:pPr marL="285750" indent="-285750">
              <a:buFont typeface="Arial" panose="020B0604020202020204" pitchFamily="34" charset="0"/>
              <a:buChar char="•"/>
              <a:defRPr/>
            </a:pPr>
            <a:r>
              <a:rPr lang="en-GB" dirty="0">
                <a:latin typeface="Comic Sans MS" panose="030F0702030302020204" pitchFamily="66" charset="0"/>
              </a:rPr>
              <a:t>Look, say, cover, visualise, write, check.</a:t>
            </a:r>
          </a:p>
          <a:p>
            <a:pPr marL="285750" indent="-285750">
              <a:buFont typeface="Arial" panose="020B0604020202020204" pitchFamily="34" charset="0"/>
              <a:buChar char="•"/>
              <a:defRPr/>
            </a:pPr>
            <a:r>
              <a:rPr lang="en-GB" dirty="0">
                <a:latin typeface="Comic Sans MS" panose="030F0702030302020204" pitchFamily="66" charset="0"/>
              </a:rPr>
              <a:t>Play bingo with the words.</a:t>
            </a:r>
          </a:p>
          <a:p>
            <a:pPr marL="285750" indent="-285750">
              <a:buFont typeface="Arial" panose="020B0604020202020204" pitchFamily="34" charset="0"/>
              <a:buChar char="•"/>
              <a:defRPr/>
            </a:pPr>
            <a:r>
              <a:rPr lang="en-GB" dirty="0" smtClean="0">
                <a:latin typeface="Comic Sans MS" panose="030F0702030302020204" pitchFamily="66" charset="0"/>
              </a:rPr>
              <a:t>Write </a:t>
            </a:r>
            <a:r>
              <a:rPr lang="en-GB" dirty="0">
                <a:latin typeface="Comic Sans MS" panose="030F0702030302020204" pitchFamily="66" charset="0"/>
              </a:rPr>
              <a:t>the word in a nonsense sentence.</a:t>
            </a:r>
          </a:p>
          <a:p>
            <a:pPr marL="285750" indent="-285750">
              <a:buFont typeface="Arial" panose="020B0604020202020204" pitchFamily="34" charset="0"/>
              <a:buChar char="•"/>
              <a:defRPr/>
            </a:pPr>
            <a:r>
              <a:rPr lang="en-GB" dirty="0">
                <a:latin typeface="Comic Sans MS" panose="030F0702030302020204" pitchFamily="66" charset="0"/>
              </a:rPr>
              <a:t>Find words with similar patterns. e.g. the, them, they</a:t>
            </a:r>
          </a:p>
          <a:p>
            <a:pPr marL="285750" indent="-285750">
              <a:buFont typeface="Arial" panose="020B0604020202020204" pitchFamily="34" charset="0"/>
              <a:buChar char="•"/>
              <a:defRPr/>
            </a:pPr>
            <a:r>
              <a:rPr lang="en-GB" dirty="0">
                <a:latin typeface="Comic Sans MS" panose="030F0702030302020204" pitchFamily="66" charset="0"/>
              </a:rPr>
              <a:t>Write the word, draw around the shape of the word and cut out.</a:t>
            </a:r>
          </a:p>
          <a:p>
            <a:pPr>
              <a:defRPr/>
            </a:pPr>
            <a:endParaRPr lang="en-GB" dirty="0" smtClean="0">
              <a:latin typeface="Comic Sans MS" panose="030F0702030302020204" pitchFamily="66" charset="0"/>
            </a:endParaRPr>
          </a:p>
          <a:p>
            <a:pPr>
              <a:defRPr/>
            </a:pPr>
            <a:endParaRPr lang="en-GB" dirty="0">
              <a:latin typeface="Twinkl" pitchFamily="50" charset="0"/>
            </a:endParaRPr>
          </a:p>
        </p:txBody>
      </p:sp>
      <p:pic>
        <p:nvPicPr>
          <p:cNvPr id="20" name="Picture 6" descr="Image result for ladyb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019" y="96713"/>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60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8352" y="755610"/>
            <a:ext cx="8594128" cy="5769734"/>
          </a:xfrm>
          <a:prstGeom prst="roundRect">
            <a:avLst/>
          </a:prstGeom>
          <a:gradFill>
            <a:gsLst>
              <a:gs pos="0">
                <a:srgbClr val="FFFFFF">
                  <a:alpha val="40000"/>
                  <a:lumMod val="0"/>
                  <a:lumOff val="100000"/>
                </a:srgbClr>
              </a:gs>
              <a:gs pos="21000">
                <a:srgbClr val="92D050"/>
              </a:gs>
              <a:gs pos="77000">
                <a:schemeClr val="bg1">
                  <a:lumMod val="85000"/>
                </a:schemeClr>
              </a:gs>
              <a:gs pos="80000">
                <a:srgbClr val="E6E6E6"/>
              </a:gs>
              <a:gs pos="96000">
                <a:schemeClr val="bg1">
                  <a:lumMod val="75000"/>
                  <a:alpha val="1000"/>
                </a:schemeClr>
              </a:gs>
              <a:gs pos="100000">
                <a:srgbClr val="E6E6E6"/>
              </a:gs>
            </a:gsLst>
            <a:lin ang="2700000" scaled="1"/>
          </a:gradFill>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p:txBody>
      </p:sp>
      <p:sp>
        <p:nvSpPr>
          <p:cNvPr id="14" name="Rectangle 13"/>
          <p:cNvSpPr/>
          <p:nvPr/>
        </p:nvSpPr>
        <p:spPr>
          <a:xfrm>
            <a:off x="899593" y="68190"/>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What can you do at home?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96225" y="4780475"/>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sp>
        <p:nvSpPr>
          <p:cNvPr id="19" name="Rectangle 18"/>
          <p:cNvSpPr/>
          <p:nvPr/>
        </p:nvSpPr>
        <p:spPr>
          <a:xfrm>
            <a:off x="473483" y="1101890"/>
            <a:ext cx="8157450" cy="4893647"/>
          </a:xfrm>
          <a:prstGeom prst="rect">
            <a:avLst/>
          </a:prstGeom>
        </p:spPr>
        <p:txBody>
          <a:bodyPr wrap="square">
            <a:spAutoFit/>
          </a:bodyPr>
          <a:lstStyle/>
          <a:p>
            <a:pPr algn="ctr">
              <a:defRPr/>
            </a:pPr>
            <a:r>
              <a:rPr lang="en-GB" sz="2400" dirty="0" smtClean="0">
                <a:latin typeface="Comic Sans MS" panose="030F0702030302020204" pitchFamily="66" charset="0"/>
              </a:rPr>
              <a:t>The more phonics practice that children have the better and therefore it is so beneficial if you can support your children at home as and when you can. Not too much! Just five minutes a night is ample. Children may even want to do more as they become more confident! </a:t>
            </a:r>
          </a:p>
          <a:p>
            <a:pPr algn="ctr">
              <a:defRPr/>
            </a:pPr>
            <a:endParaRPr lang="en-GB" sz="2400" dirty="0">
              <a:latin typeface="Comic Sans MS" panose="030F0702030302020204" pitchFamily="66" charset="0"/>
            </a:endParaRPr>
          </a:p>
          <a:p>
            <a:pPr algn="ctr">
              <a:defRPr/>
            </a:pPr>
            <a:r>
              <a:rPr lang="en-GB" sz="2400" dirty="0" smtClean="0">
                <a:latin typeface="Comic Sans MS" panose="030F0702030302020204" pitchFamily="66" charset="0"/>
              </a:rPr>
              <a:t>Your children will receive new keywords as they learn them and by the end of the year the book will contain all of the phonemes for the Reception Year.</a:t>
            </a:r>
            <a:endParaRPr lang="en-GB" sz="2400" dirty="0">
              <a:latin typeface="Comic Sans MS" panose="030F0702030302020204" pitchFamily="66" charset="0"/>
            </a:endParaRPr>
          </a:p>
          <a:p>
            <a:pPr algn="ctr">
              <a:defRPr/>
            </a:pPr>
            <a:r>
              <a:rPr lang="en-GB" sz="2400" dirty="0" smtClean="0">
                <a:latin typeface="Comic Sans MS" panose="030F0702030302020204" pitchFamily="66" charset="0"/>
              </a:rPr>
              <a:t>Please do remember to keep it entertaining </a:t>
            </a:r>
          </a:p>
          <a:p>
            <a:pPr algn="ctr">
              <a:defRPr/>
            </a:pPr>
            <a:r>
              <a:rPr lang="en-GB" sz="2400" dirty="0" smtClean="0">
                <a:latin typeface="Comic Sans MS" panose="030F0702030302020204" pitchFamily="66" charset="0"/>
              </a:rPr>
              <a:t> and as practical as possible!</a:t>
            </a:r>
          </a:p>
          <a:p>
            <a:pPr algn="ctr">
              <a:defRPr/>
            </a:pPr>
            <a:r>
              <a:rPr lang="en-GB" sz="2400" dirty="0" smtClean="0">
                <a:latin typeface="Comic Sans MS" panose="030F0702030302020204" pitchFamily="66" charset="0"/>
              </a:rPr>
              <a:t> HAVE FUN! </a:t>
            </a:r>
            <a:endParaRPr lang="en-GB" sz="2400" dirty="0">
              <a:latin typeface="Comic Sans MS" panose="030F0702030302020204" pitchFamily="66" charset="0"/>
            </a:endParaRPr>
          </a:p>
        </p:txBody>
      </p:sp>
      <p:pic>
        <p:nvPicPr>
          <p:cNvPr id="20" name="Picture 6" descr="Image result for ladyb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019" y="96713"/>
            <a:ext cx="516012" cy="6892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Related imag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100000" l="0" r="100000"/>
                    </a14:imgEffect>
                  </a14:imgLayer>
                </a14:imgProps>
              </a:ext>
              <a:ext uri="{28A0092B-C50C-407E-A947-70E740481C1C}">
                <a14:useLocalDpi xmlns:a14="http://schemas.microsoft.com/office/drawing/2010/main" val="0"/>
              </a:ext>
            </a:extLst>
          </a:blip>
          <a:srcRect/>
          <a:stretch>
            <a:fillRect/>
          </a:stretch>
        </p:blipFill>
        <p:spPr bwMode="auto">
          <a:xfrm>
            <a:off x="7571659" y="0"/>
            <a:ext cx="1391729" cy="139172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e result for happy fa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062" y="5148954"/>
            <a:ext cx="1656185" cy="1656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95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08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8352" y="755610"/>
            <a:ext cx="8594128" cy="5769734"/>
          </a:xfrm>
          <a:prstGeom prst="roundRect">
            <a:avLst/>
          </a:prstGeom>
          <a:gradFill>
            <a:gsLst>
              <a:gs pos="0">
                <a:srgbClr val="DDEBCF"/>
              </a:gs>
              <a:gs pos="50000">
                <a:schemeClr val="bg1"/>
              </a:gs>
              <a:gs pos="100000">
                <a:srgbClr val="92D050"/>
              </a:gs>
            </a:gsLst>
            <a:lin ang="36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smtClean="0">
              <a:latin typeface="Twinkl" pitchFamily="50" charset="0"/>
            </a:endParaRP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smtClean="0"/>
          </a:p>
          <a:p>
            <a:pPr algn="ctr"/>
            <a:endParaRPr lang="en-GB" dirty="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p:txBody>
      </p:sp>
      <p:sp>
        <p:nvSpPr>
          <p:cNvPr id="14" name="Rectangle 13"/>
          <p:cNvSpPr/>
          <p:nvPr/>
        </p:nvSpPr>
        <p:spPr>
          <a:xfrm>
            <a:off x="899593" y="68190"/>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Why teach phonics?</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96225" y="4780475"/>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sp>
        <p:nvSpPr>
          <p:cNvPr id="18" name="Rectangle 17"/>
          <p:cNvSpPr/>
          <p:nvPr/>
        </p:nvSpPr>
        <p:spPr>
          <a:xfrm>
            <a:off x="580547" y="4126428"/>
            <a:ext cx="8561430" cy="707886"/>
          </a:xfrm>
          <a:prstGeom prst="rect">
            <a:avLst/>
          </a:prstGeom>
        </p:spPr>
        <p:txBody>
          <a:bodyPr wrap="square">
            <a:spAutoFit/>
          </a:bodyPr>
          <a:lstStyle/>
          <a:p>
            <a:pPr>
              <a:defRPr/>
            </a:pPr>
            <a:endParaRPr lang="en-GB" sz="2000" dirty="0" smtClean="0">
              <a:latin typeface="Twinkl" pitchFamily="50" charset="0"/>
            </a:endParaRPr>
          </a:p>
          <a:p>
            <a:pPr>
              <a:defRPr/>
            </a:pPr>
            <a:endParaRPr lang="en-GB" sz="2000" dirty="0">
              <a:latin typeface="Twinkl" pitchFamily="50" charset="0"/>
            </a:endParaRPr>
          </a:p>
        </p:txBody>
      </p:sp>
      <p:sp>
        <p:nvSpPr>
          <p:cNvPr id="19" name="Rectangle 18"/>
          <p:cNvSpPr/>
          <p:nvPr/>
        </p:nvSpPr>
        <p:spPr>
          <a:xfrm>
            <a:off x="438787" y="931797"/>
            <a:ext cx="8356974" cy="3785652"/>
          </a:xfrm>
          <a:prstGeom prst="rect">
            <a:avLst/>
          </a:prstGeom>
        </p:spPr>
        <p:txBody>
          <a:bodyPr wrap="square">
            <a:spAutoFit/>
          </a:bodyPr>
          <a:lstStyle/>
          <a:p>
            <a:pPr algn="ctr">
              <a:buFont typeface="Wingdings" pitchFamily="2" charset="2"/>
              <a:buNone/>
            </a:pPr>
            <a:r>
              <a:rPr lang="en-GB" altLang="en-US" sz="2000" b="1" dirty="0" smtClean="0">
                <a:effectLst/>
                <a:latin typeface="Comic Sans MS" panose="030F0702030302020204" pitchFamily="66" charset="0"/>
              </a:rPr>
              <a:t>The ability  to read </a:t>
            </a:r>
            <a:r>
              <a:rPr lang="en-GB" sz="2000" b="1" dirty="0">
                <a:latin typeface="Comic Sans MS" panose="030F0702030302020204" pitchFamily="66" charset="0"/>
              </a:rPr>
              <a:t> </a:t>
            </a:r>
            <a:r>
              <a:rPr lang="en-GB" sz="2000" b="1" dirty="0" smtClean="0">
                <a:latin typeface="Comic Sans MS" panose="030F0702030302020204" pitchFamily="66" charset="0"/>
              </a:rPr>
              <a:t>has </a:t>
            </a:r>
            <a:r>
              <a:rPr lang="en-GB" sz="2000" b="1" dirty="0">
                <a:latin typeface="Comic Sans MS" panose="030F0702030302020204" pitchFamily="66" charset="0"/>
              </a:rPr>
              <a:t>truly become a necessity to survive and thrive in </a:t>
            </a:r>
            <a:r>
              <a:rPr lang="en-GB" sz="2000" b="1" dirty="0" smtClean="0">
                <a:latin typeface="Comic Sans MS" panose="030F0702030302020204" pitchFamily="66" charset="0"/>
              </a:rPr>
              <a:t>today’s society .  The best way to teach children to read is to ensure that a high quality, fun daily phonics programme is delivered to children. </a:t>
            </a:r>
          </a:p>
          <a:p>
            <a:pPr algn="ctr">
              <a:buFont typeface="Wingdings" pitchFamily="2" charset="2"/>
              <a:buNone/>
            </a:pPr>
            <a:endParaRPr lang="en-GB" sz="2000" b="1" dirty="0">
              <a:latin typeface="Comic Sans MS" panose="030F0702030302020204" pitchFamily="66" charset="0"/>
            </a:endParaRPr>
          </a:p>
          <a:p>
            <a:pPr algn="ctr">
              <a:buFont typeface="Wingdings" pitchFamily="2" charset="2"/>
              <a:buNone/>
            </a:pPr>
            <a:r>
              <a:rPr lang="en-GB" sz="2000" b="1" dirty="0" smtClean="0">
                <a:latin typeface="Comic Sans MS" panose="030F0702030302020204" pitchFamily="66" charset="0"/>
              </a:rPr>
              <a:t>Phonics</a:t>
            </a:r>
            <a:r>
              <a:rPr lang="en-GB" sz="2000" b="1" dirty="0">
                <a:latin typeface="Comic Sans MS" panose="030F0702030302020204" pitchFamily="66" charset="0"/>
              </a:rPr>
              <a:t> is a method for teaching </a:t>
            </a:r>
            <a:r>
              <a:rPr lang="en-GB" sz="2000" b="1" dirty="0">
                <a:latin typeface="Comic Sans MS" panose="030F0702030302020204" pitchFamily="66" charset="0"/>
                <a:hlinkClick r:id="rId3" tooltip="Reading (process)"/>
              </a:rPr>
              <a:t>reading</a:t>
            </a:r>
            <a:r>
              <a:rPr lang="en-GB" sz="2000" b="1" dirty="0">
                <a:latin typeface="Comic Sans MS" panose="030F0702030302020204" pitchFamily="66" charset="0"/>
              </a:rPr>
              <a:t> and </a:t>
            </a:r>
            <a:r>
              <a:rPr lang="en-GB" sz="2000" b="1" dirty="0">
                <a:latin typeface="Comic Sans MS" panose="030F0702030302020204" pitchFamily="66" charset="0"/>
                <a:hlinkClick r:id="rId4" tooltip="Writing"/>
              </a:rPr>
              <a:t>writing</a:t>
            </a:r>
            <a:r>
              <a:rPr lang="en-GB" sz="2000" b="1" dirty="0">
                <a:latin typeface="Comic Sans MS" panose="030F0702030302020204" pitchFamily="66" charset="0"/>
              </a:rPr>
              <a:t> by developing learners' </a:t>
            </a:r>
            <a:r>
              <a:rPr lang="en-GB" sz="2000" b="1" dirty="0">
                <a:latin typeface="Comic Sans MS" panose="030F0702030302020204" pitchFamily="66" charset="0"/>
                <a:hlinkClick r:id="rId5" tooltip="Phonemic awareness"/>
              </a:rPr>
              <a:t>phonemic awareness</a:t>
            </a:r>
            <a:r>
              <a:rPr lang="en-GB" sz="2000" b="1" dirty="0">
                <a:latin typeface="Comic Sans MS" panose="030F0702030302020204" pitchFamily="66" charset="0"/>
              </a:rPr>
              <a:t>—the ability to hear, identify, and manipulate </a:t>
            </a:r>
            <a:r>
              <a:rPr lang="en-GB" sz="2000" b="1" dirty="0">
                <a:latin typeface="Comic Sans MS" panose="030F0702030302020204" pitchFamily="66" charset="0"/>
                <a:hlinkClick r:id="rId6" tooltip="Phoneme"/>
              </a:rPr>
              <a:t>phonemes</a:t>
            </a:r>
            <a:r>
              <a:rPr lang="en-GB" sz="2000" b="1" dirty="0">
                <a:latin typeface="Comic Sans MS" panose="030F0702030302020204" pitchFamily="66" charset="0"/>
              </a:rPr>
              <a:t>—in order to teach the correspondence between these sounds and the </a:t>
            </a:r>
            <a:r>
              <a:rPr lang="en-GB" sz="2000" b="1" dirty="0">
                <a:latin typeface="Comic Sans MS" panose="030F0702030302020204" pitchFamily="66" charset="0"/>
                <a:hlinkClick r:id="rId7" tooltip="Orthography"/>
              </a:rPr>
              <a:t>spelling</a:t>
            </a:r>
            <a:r>
              <a:rPr lang="en-GB" sz="2000" b="1" dirty="0">
                <a:latin typeface="Comic Sans MS" panose="030F0702030302020204" pitchFamily="66" charset="0"/>
              </a:rPr>
              <a:t> patterns (</a:t>
            </a:r>
            <a:r>
              <a:rPr lang="en-GB" sz="2000" b="1" dirty="0">
                <a:latin typeface="Comic Sans MS" panose="030F0702030302020204" pitchFamily="66" charset="0"/>
                <a:hlinkClick r:id="rId8" tooltip="Grapheme"/>
              </a:rPr>
              <a:t>graphemes</a:t>
            </a:r>
            <a:r>
              <a:rPr lang="en-GB" sz="2000" b="1" dirty="0">
                <a:latin typeface="Comic Sans MS" panose="030F0702030302020204" pitchFamily="66" charset="0"/>
              </a:rPr>
              <a:t>) that represent them</a:t>
            </a:r>
            <a:r>
              <a:rPr lang="en-GB" sz="2000" b="1" dirty="0" smtClean="0">
                <a:latin typeface="Comic Sans MS" panose="030F0702030302020204" pitchFamily="66" charset="0"/>
              </a:rPr>
              <a:t>. Also………</a:t>
            </a:r>
          </a:p>
          <a:p>
            <a:pPr algn="ctr">
              <a:buFont typeface="Wingdings" pitchFamily="2" charset="2"/>
              <a:buNone/>
            </a:pPr>
            <a:endParaRPr lang="en-GB" sz="2000" b="1" dirty="0" smtClean="0">
              <a:latin typeface="Comic Sans MS" panose="030F0702030302020204" pitchFamily="66" charset="0"/>
            </a:endParaRPr>
          </a:p>
          <a:p>
            <a:pPr>
              <a:buFont typeface="Wingdings" pitchFamily="2" charset="2"/>
              <a:buNone/>
            </a:pPr>
            <a:endParaRPr lang="en-GB" altLang="en-US" sz="2000" dirty="0" smtClean="0">
              <a:effectLst/>
              <a:latin typeface="Comic Sans MS" panose="030F0702030302020204" pitchFamily="66" charset="0"/>
            </a:endParaRPr>
          </a:p>
        </p:txBody>
      </p:sp>
      <p:pic>
        <p:nvPicPr>
          <p:cNvPr id="21" name="Picture 6" descr="Image result for ladybir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781" y="146607"/>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904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8352" y="755610"/>
            <a:ext cx="8594128" cy="5769734"/>
          </a:xfrm>
          <a:prstGeom prst="roundRect">
            <a:avLst/>
          </a:prstGeom>
          <a:gradFill>
            <a:gsLst>
              <a:gs pos="0">
                <a:srgbClr val="DDEBCF"/>
              </a:gs>
              <a:gs pos="50000">
                <a:schemeClr val="bg1"/>
              </a:gs>
              <a:gs pos="100000">
                <a:srgbClr val="92D050"/>
              </a:gs>
            </a:gsLst>
            <a:lin ang="36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a:latin typeface="Twinkl" pitchFamily="50" charset="0"/>
            </a:endParaRPr>
          </a:p>
          <a:p>
            <a:pPr algn="ctr"/>
            <a:endParaRPr lang="en-GB" dirty="0" smtClean="0">
              <a:latin typeface="Twinkl" pitchFamily="50" charset="0"/>
            </a:endParaRPr>
          </a:p>
          <a:p>
            <a:pPr algn="ctr"/>
            <a:endParaRPr lang="en-GB" dirty="0" smtClean="0">
              <a:latin typeface="Twinkl" pitchFamily="50" charset="0"/>
            </a:endParaRP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smtClean="0"/>
          </a:p>
          <a:p>
            <a:pPr algn="ctr"/>
            <a:endParaRPr lang="en-GB" dirty="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p:txBody>
      </p:sp>
      <p:sp>
        <p:nvSpPr>
          <p:cNvPr id="14" name="Rectangle 13"/>
          <p:cNvSpPr/>
          <p:nvPr/>
        </p:nvSpPr>
        <p:spPr>
          <a:xfrm>
            <a:off x="899593" y="68190"/>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Why teach phonics?</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96225" y="4780475"/>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sp>
        <p:nvSpPr>
          <p:cNvPr id="18" name="Rectangle 17"/>
          <p:cNvSpPr/>
          <p:nvPr/>
        </p:nvSpPr>
        <p:spPr>
          <a:xfrm>
            <a:off x="580547" y="4126428"/>
            <a:ext cx="8561430" cy="707886"/>
          </a:xfrm>
          <a:prstGeom prst="rect">
            <a:avLst/>
          </a:prstGeom>
        </p:spPr>
        <p:txBody>
          <a:bodyPr wrap="square">
            <a:spAutoFit/>
          </a:bodyPr>
          <a:lstStyle/>
          <a:p>
            <a:pPr>
              <a:defRPr/>
            </a:pPr>
            <a:endParaRPr lang="en-GB" sz="2000" dirty="0" smtClean="0">
              <a:latin typeface="Twinkl" pitchFamily="50" charset="0"/>
            </a:endParaRPr>
          </a:p>
          <a:p>
            <a:pPr>
              <a:defRPr/>
            </a:pPr>
            <a:endParaRPr lang="en-GB" sz="2000" dirty="0">
              <a:latin typeface="Twinkl" pitchFamily="50" charset="0"/>
            </a:endParaRPr>
          </a:p>
        </p:txBody>
      </p:sp>
      <p:sp>
        <p:nvSpPr>
          <p:cNvPr id="19" name="Rectangle 18"/>
          <p:cNvSpPr/>
          <p:nvPr/>
        </p:nvSpPr>
        <p:spPr>
          <a:xfrm>
            <a:off x="438787" y="931797"/>
            <a:ext cx="8356974" cy="4770537"/>
          </a:xfrm>
          <a:prstGeom prst="rect">
            <a:avLst/>
          </a:prstGeom>
        </p:spPr>
        <p:txBody>
          <a:bodyPr wrap="square">
            <a:spAutoFit/>
          </a:bodyPr>
          <a:lstStyle/>
          <a:p>
            <a:pPr>
              <a:buFont typeface="Arial" pitchFamily="34" charset="0"/>
              <a:buChar char="•"/>
              <a:defRPr/>
            </a:pPr>
            <a:r>
              <a:rPr lang="en-GB" sz="2400" dirty="0">
                <a:latin typeface="Comic Sans MS" panose="030F0702030302020204" pitchFamily="66" charset="0"/>
              </a:rPr>
              <a:t>It is proven that high quality daily phonic teaching secures the skill of word recognition.</a:t>
            </a:r>
          </a:p>
          <a:p>
            <a:pPr>
              <a:buFont typeface="Arial" pitchFamily="34" charset="0"/>
              <a:buChar char="•"/>
              <a:defRPr/>
            </a:pPr>
            <a:r>
              <a:rPr lang="en-GB" sz="2400" dirty="0">
                <a:latin typeface="Comic Sans MS" panose="030F0702030302020204" pitchFamily="66" charset="0"/>
              </a:rPr>
              <a:t>Once mastered, most children are able to read fluently and automatically. </a:t>
            </a:r>
          </a:p>
          <a:p>
            <a:pPr>
              <a:buFont typeface="Arial" pitchFamily="34" charset="0"/>
              <a:buChar char="•"/>
              <a:defRPr/>
            </a:pPr>
            <a:r>
              <a:rPr lang="en-GB" sz="2400" dirty="0">
                <a:latin typeface="Comic Sans MS" panose="030F0702030302020204" pitchFamily="66" charset="0"/>
              </a:rPr>
              <a:t>Once children are fluent readers they are able to concentrate on the meaning of the texts that they read. </a:t>
            </a:r>
          </a:p>
          <a:p>
            <a:pPr>
              <a:buFont typeface="Arial" pitchFamily="34" charset="0"/>
              <a:buChar char="•"/>
              <a:defRPr/>
            </a:pPr>
            <a:r>
              <a:rPr lang="en-GB" sz="2400" dirty="0">
                <a:latin typeface="Comic Sans MS" panose="030F0702030302020204" pitchFamily="66" charset="0"/>
              </a:rPr>
              <a:t>Children can then move from learning to read to reading for </a:t>
            </a:r>
            <a:r>
              <a:rPr lang="en-GB" sz="2400" dirty="0" smtClean="0">
                <a:latin typeface="Comic Sans MS" panose="030F0702030302020204" pitchFamily="66" charset="0"/>
              </a:rPr>
              <a:t>pleasure </a:t>
            </a:r>
            <a:r>
              <a:rPr lang="en-GB" sz="2400" dirty="0">
                <a:latin typeface="Comic Sans MS" panose="030F0702030302020204" pitchFamily="66" charset="0"/>
              </a:rPr>
              <a:t>and purpose. </a:t>
            </a:r>
          </a:p>
          <a:p>
            <a:pPr>
              <a:buFont typeface="Arial" pitchFamily="34" charset="0"/>
              <a:buChar char="•"/>
              <a:defRPr/>
            </a:pPr>
            <a:r>
              <a:rPr lang="en-GB" sz="2400" dirty="0">
                <a:latin typeface="Comic Sans MS" panose="030F0702030302020204" pitchFamily="66" charset="0"/>
              </a:rPr>
              <a:t>Phonics also teaches skills for spelling and therefore improves </a:t>
            </a:r>
            <a:r>
              <a:rPr lang="en-GB" sz="2400" dirty="0" smtClean="0">
                <a:latin typeface="Comic Sans MS" panose="030F0702030302020204" pitchFamily="66" charset="0"/>
              </a:rPr>
              <a:t>standards in </a:t>
            </a:r>
            <a:r>
              <a:rPr lang="en-GB" sz="2400" dirty="0">
                <a:latin typeface="Comic Sans MS" panose="030F0702030302020204" pitchFamily="66" charset="0"/>
              </a:rPr>
              <a:t>a child’s writing, as well as improving general academic confidence. </a:t>
            </a:r>
          </a:p>
          <a:p>
            <a:pPr algn="ctr">
              <a:buFont typeface="Wingdings" pitchFamily="2" charset="2"/>
              <a:buNone/>
            </a:pPr>
            <a:endParaRPr lang="en-GB" sz="2000" b="1" dirty="0" smtClean="0">
              <a:latin typeface="Comic Sans MS" panose="030F0702030302020204" pitchFamily="66" charset="0"/>
            </a:endParaRPr>
          </a:p>
          <a:p>
            <a:pPr>
              <a:buFont typeface="Wingdings" pitchFamily="2" charset="2"/>
              <a:buNone/>
            </a:pPr>
            <a:endParaRPr lang="en-GB" altLang="en-US" sz="2000" dirty="0" smtClean="0">
              <a:effectLst/>
              <a:latin typeface="Comic Sans MS" panose="030F0702030302020204" pitchFamily="66" charset="0"/>
            </a:endParaRPr>
          </a:p>
        </p:txBody>
      </p:sp>
      <p:pic>
        <p:nvPicPr>
          <p:cNvPr id="21" name="Picture 6" descr="Image result for ladybi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781" y="146607"/>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467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8352" y="755610"/>
            <a:ext cx="8594128" cy="5769734"/>
          </a:xfrm>
          <a:prstGeom prst="roundRect">
            <a:avLst/>
          </a:prstGeom>
          <a:gradFill>
            <a:gsLst>
              <a:gs pos="0">
                <a:srgbClr val="DDEBCF"/>
              </a:gs>
              <a:gs pos="50000">
                <a:schemeClr val="bg1"/>
              </a:gs>
              <a:gs pos="100000">
                <a:srgbClr val="92D050"/>
              </a:gs>
            </a:gsLst>
            <a:lin ang="36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p:txBody>
      </p:sp>
      <p:sp>
        <p:nvSpPr>
          <p:cNvPr id="14" name="Rectangle 13"/>
          <p:cNvSpPr/>
          <p:nvPr/>
        </p:nvSpPr>
        <p:spPr>
          <a:xfrm>
            <a:off x="899593" y="68190"/>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What do some of the terms mean?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96225" y="4780475"/>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sp>
        <p:nvSpPr>
          <p:cNvPr id="18" name="Rectangle 17"/>
          <p:cNvSpPr/>
          <p:nvPr/>
        </p:nvSpPr>
        <p:spPr>
          <a:xfrm>
            <a:off x="468848" y="1480713"/>
            <a:ext cx="8091381" cy="461665"/>
          </a:xfrm>
          <a:prstGeom prst="rect">
            <a:avLst/>
          </a:prstGeom>
        </p:spPr>
        <p:txBody>
          <a:bodyPr wrap="square">
            <a:spAutoFit/>
          </a:bodyPr>
          <a:lstStyle/>
          <a:p>
            <a:r>
              <a:rPr lang="en-GB" sz="2400" b="1" dirty="0" smtClean="0">
                <a:solidFill>
                  <a:srgbClr val="FF0000"/>
                </a:solidFill>
                <a:latin typeface="Comic Sans MS" panose="030F0702030302020204" pitchFamily="66" charset="0"/>
              </a:rPr>
              <a:t>Phoneme</a:t>
            </a:r>
            <a:r>
              <a:rPr lang="en-GB" sz="2400" b="1" dirty="0" smtClean="0">
                <a:latin typeface="Comic Sans MS" panose="030F0702030302020204" pitchFamily="66" charset="0"/>
              </a:rPr>
              <a:t> </a:t>
            </a:r>
            <a:r>
              <a:rPr lang="en-GB" sz="2400" dirty="0" smtClean="0">
                <a:latin typeface="Comic Sans MS" panose="030F0702030302020204" pitchFamily="66" charset="0"/>
              </a:rPr>
              <a:t>– The </a:t>
            </a:r>
            <a:r>
              <a:rPr lang="en-GB" sz="2400" b="1" dirty="0" smtClean="0">
                <a:latin typeface="Comic Sans MS" panose="030F0702030302020204" pitchFamily="66" charset="0"/>
              </a:rPr>
              <a:t>smallest unit </a:t>
            </a:r>
            <a:r>
              <a:rPr lang="en-GB" sz="2400" dirty="0" smtClean="0">
                <a:latin typeface="Comic Sans MS" panose="030F0702030302020204" pitchFamily="66" charset="0"/>
              </a:rPr>
              <a:t>of sound in a word</a:t>
            </a:r>
            <a:r>
              <a:rPr lang="en-GB" dirty="0" smtClean="0">
                <a:latin typeface="Comic Sans MS" panose="030F0702030302020204" pitchFamily="66" charset="0"/>
              </a:rPr>
              <a:t>.</a:t>
            </a:r>
            <a:endParaRPr lang="en-GB" dirty="0">
              <a:latin typeface="Comic Sans MS" panose="030F0702030302020204" pitchFamily="66" charset="0"/>
            </a:endParaRPr>
          </a:p>
        </p:txBody>
      </p:sp>
      <p:sp>
        <p:nvSpPr>
          <p:cNvPr id="19" name="Rectangle 18"/>
          <p:cNvSpPr/>
          <p:nvPr/>
        </p:nvSpPr>
        <p:spPr>
          <a:xfrm>
            <a:off x="468848" y="1949419"/>
            <a:ext cx="8162085" cy="2862322"/>
          </a:xfrm>
          <a:prstGeom prst="rect">
            <a:avLst/>
          </a:prstGeom>
        </p:spPr>
        <p:txBody>
          <a:bodyPr wrap="square">
            <a:spAutoFit/>
          </a:bodyPr>
          <a:lstStyle/>
          <a:p>
            <a:pPr>
              <a:defRPr/>
            </a:pPr>
            <a:r>
              <a:rPr lang="en-GB" sz="2400" b="1" dirty="0">
                <a:solidFill>
                  <a:srgbClr val="FF0000"/>
                </a:solidFill>
                <a:latin typeface="Comic Sans MS" panose="030F0702030302020204" pitchFamily="66" charset="0"/>
              </a:rPr>
              <a:t>Grapheme</a:t>
            </a:r>
            <a:r>
              <a:rPr lang="en-GB" sz="2400" dirty="0">
                <a:latin typeface="Comic Sans MS" panose="030F0702030302020204" pitchFamily="66" charset="0"/>
              </a:rPr>
              <a:t> – </a:t>
            </a:r>
            <a:r>
              <a:rPr lang="en-GB" sz="2400" dirty="0" smtClean="0">
                <a:latin typeface="Comic Sans MS" panose="030F0702030302020204" pitchFamily="66" charset="0"/>
              </a:rPr>
              <a:t>G</a:t>
            </a:r>
            <a:r>
              <a:rPr lang="en-GB" sz="2400" b="1" dirty="0" smtClean="0">
                <a:latin typeface="Comic Sans MS" panose="030F0702030302020204" pitchFamily="66" charset="0"/>
              </a:rPr>
              <a:t>raphical </a:t>
            </a:r>
            <a:r>
              <a:rPr lang="en-GB" sz="2400" b="1" dirty="0">
                <a:latin typeface="Comic Sans MS" panose="030F0702030302020204" pitchFamily="66" charset="0"/>
              </a:rPr>
              <a:t>representation </a:t>
            </a:r>
            <a:r>
              <a:rPr lang="en-GB" sz="2400" dirty="0" smtClean="0">
                <a:latin typeface="Comic Sans MS" panose="030F0702030302020204" pitchFamily="66" charset="0"/>
              </a:rPr>
              <a:t>of </a:t>
            </a:r>
            <a:r>
              <a:rPr lang="en-GB" sz="2400" dirty="0">
                <a:latin typeface="Comic Sans MS" panose="030F0702030302020204" pitchFamily="66" charset="0"/>
              </a:rPr>
              <a:t>a sound/ </a:t>
            </a:r>
            <a:r>
              <a:rPr lang="en-GB" sz="2400" dirty="0" smtClean="0">
                <a:latin typeface="Comic Sans MS" panose="030F0702030302020204" pitchFamily="66" charset="0"/>
              </a:rPr>
              <a:t>phoneme – what the sound looks like when written. </a:t>
            </a:r>
            <a:endParaRPr lang="en-GB" sz="2400" dirty="0">
              <a:latin typeface="Comic Sans MS" panose="030F0702030302020204" pitchFamily="66" charset="0"/>
            </a:endParaRPr>
          </a:p>
          <a:p>
            <a:pPr>
              <a:defRPr/>
            </a:pPr>
            <a:r>
              <a:rPr lang="en-GB" sz="2400" dirty="0" smtClean="0">
                <a:latin typeface="Comic Sans MS" panose="030F0702030302020204" pitchFamily="66" charset="0"/>
              </a:rPr>
              <a:t>For </a:t>
            </a:r>
            <a:r>
              <a:rPr lang="en-GB" sz="2400" dirty="0">
                <a:latin typeface="Comic Sans MS" panose="030F0702030302020204" pitchFamily="66" charset="0"/>
              </a:rPr>
              <a:t>some phonemes, this could be more than one </a:t>
            </a:r>
            <a:r>
              <a:rPr lang="en-GB" sz="2400" dirty="0" smtClean="0">
                <a:latin typeface="Comic Sans MS" panose="030F0702030302020204" pitchFamily="66" charset="0"/>
              </a:rPr>
              <a:t>letter e.g</a:t>
            </a:r>
            <a:r>
              <a:rPr lang="en-GB" sz="2400" dirty="0">
                <a:latin typeface="Comic Sans MS" panose="030F0702030302020204" pitchFamily="66" charset="0"/>
              </a:rPr>
              <a:t>. t, </a:t>
            </a:r>
            <a:r>
              <a:rPr lang="en-GB" sz="2400" dirty="0" err="1">
                <a:latin typeface="Comic Sans MS" panose="030F0702030302020204" pitchFamily="66" charset="0"/>
              </a:rPr>
              <a:t>ai</a:t>
            </a:r>
            <a:r>
              <a:rPr lang="en-GB" sz="2400" dirty="0">
                <a:latin typeface="Comic Sans MS" panose="030F0702030302020204" pitchFamily="66" charset="0"/>
              </a:rPr>
              <a:t>, </a:t>
            </a:r>
            <a:r>
              <a:rPr lang="en-GB" sz="2400" dirty="0" err="1" smtClean="0">
                <a:latin typeface="Comic Sans MS" panose="030F0702030302020204" pitchFamily="66" charset="0"/>
              </a:rPr>
              <a:t>igh</a:t>
            </a:r>
            <a:endParaRPr lang="en-GB" sz="2400" dirty="0" smtClean="0">
              <a:latin typeface="Comic Sans MS" panose="030F0702030302020204" pitchFamily="66" charset="0"/>
            </a:endParaRPr>
          </a:p>
          <a:p>
            <a:pPr>
              <a:defRPr/>
            </a:pPr>
            <a:endParaRPr lang="en-GB" sz="1600" dirty="0" smtClean="0">
              <a:latin typeface="Comic Sans MS" panose="030F0702030302020204" pitchFamily="66" charset="0"/>
            </a:endParaRPr>
          </a:p>
          <a:p>
            <a:pPr>
              <a:defRPr/>
            </a:pPr>
            <a:r>
              <a:rPr lang="en-GB" sz="2400" b="1" dirty="0" smtClean="0">
                <a:solidFill>
                  <a:srgbClr val="FF0000"/>
                </a:solidFill>
                <a:latin typeface="Comic Sans MS" panose="030F0702030302020204" pitchFamily="66" charset="0"/>
              </a:rPr>
              <a:t>Digraph</a:t>
            </a:r>
            <a:r>
              <a:rPr lang="en-GB" sz="2400" dirty="0" smtClean="0">
                <a:latin typeface="Comic Sans MS" panose="030F0702030302020204" pitchFamily="66" charset="0"/>
              </a:rPr>
              <a:t> – a phoneme represented with 2 letters</a:t>
            </a:r>
          </a:p>
          <a:p>
            <a:pPr>
              <a:defRPr/>
            </a:pPr>
            <a:endParaRPr lang="en-GB" sz="1600" dirty="0">
              <a:latin typeface="Comic Sans MS" panose="030F0702030302020204" pitchFamily="66" charset="0"/>
            </a:endParaRPr>
          </a:p>
          <a:p>
            <a:pPr>
              <a:defRPr/>
            </a:pPr>
            <a:r>
              <a:rPr lang="en-GB" sz="2400" b="1" dirty="0" err="1" smtClean="0">
                <a:solidFill>
                  <a:srgbClr val="FF0000"/>
                </a:solidFill>
                <a:latin typeface="Comic Sans MS" panose="030F0702030302020204" pitchFamily="66" charset="0"/>
              </a:rPr>
              <a:t>Trigraph</a:t>
            </a:r>
            <a:r>
              <a:rPr lang="en-GB" sz="2400" b="1" dirty="0" smtClean="0">
                <a:latin typeface="Comic Sans MS" panose="030F0702030302020204" pitchFamily="66" charset="0"/>
              </a:rPr>
              <a:t> </a:t>
            </a:r>
            <a:r>
              <a:rPr lang="en-GB" sz="2400" dirty="0" smtClean="0">
                <a:latin typeface="Comic Sans MS" panose="030F0702030302020204" pitchFamily="66" charset="0"/>
              </a:rPr>
              <a:t>– a phoneme represented by 3 letters. </a:t>
            </a:r>
            <a:endParaRPr lang="en-GB" sz="2400" dirty="0">
              <a:latin typeface="Comic Sans MS" panose="030F0702030302020204" pitchFamily="66" charset="0"/>
            </a:endParaRPr>
          </a:p>
        </p:txBody>
      </p:sp>
      <p:pic>
        <p:nvPicPr>
          <p:cNvPr id="28674" name="Picture 2" descr="Image result for abc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970069"/>
            <a:ext cx="4882360" cy="15308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Image result for ladybi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842" y="107783"/>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551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88260" y="755610"/>
            <a:ext cx="8594128" cy="5769734"/>
          </a:xfrm>
          <a:prstGeom prst="roundRect">
            <a:avLst/>
          </a:prstGeom>
          <a:gradFill>
            <a:gsLst>
              <a:gs pos="0">
                <a:srgbClr val="DDEBCF"/>
              </a:gs>
              <a:gs pos="50000">
                <a:schemeClr val="bg1"/>
              </a:gs>
              <a:gs pos="100000">
                <a:srgbClr val="92D050"/>
              </a:gs>
            </a:gsLst>
            <a:lin ang="36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r>
              <a:rPr lang="en-GB" sz="2400" dirty="0" smtClean="0">
                <a:latin typeface="Comic Sans MS" panose="030F0702030302020204" pitchFamily="66" charset="0"/>
              </a:rPr>
              <a:t>In school, we follow the </a:t>
            </a:r>
            <a:r>
              <a:rPr lang="en-GB" sz="2400" b="1" dirty="0" smtClean="0">
                <a:latin typeface="Comic Sans MS" panose="030F0702030302020204" pitchFamily="66" charset="0"/>
              </a:rPr>
              <a:t>Letters and Sounds </a:t>
            </a:r>
            <a:r>
              <a:rPr lang="en-GB" sz="2400" dirty="0" smtClean="0">
                <a:latin typeface="Comic Sans MS" panose="030F0702030302020204" pitchFamily="66" charset="0"/>
              </a:rPr>
              <a:t>programme. Letters and Sounds is a phonics resource published by the Department for Education and Skills which consists of six phases.</a:t>
            </a: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p:txBody>
      </p:sp>
      <p:sp>
        <p:nvSpPr>
          <p:cNvPr id="14" name="Rectangle 13"/>
          <p:cNvSpPr/>
          <p:nvPr/>
        </p:nvSpPr>
        <p:spPr>
          <a:xfrm>
            <a:off x="592340" y="68190"/>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What scheme do we use at our school?</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96225" y="4780475"/>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pic>
        <p:nvPicPr>
          <p:cNvPr id="18" name="Picture 17" descr="https://www.education.gov.uk/publications/ContentImages/ProductThumbnails/DFES-00281-20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660" y="1049791"/>
            <a:ext cx="927914" cy="130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Image result for ladybi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967" y="66317"/>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076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8352" y="755610"/>
            <a:ext cx="8594128" cy="5769734"/>
          </a:xfrm>
          <a:prstGeom prst="roundRect">
            <a:avLst/>
          </a:prstGeom>
          <a:gradFill>
            <a:gsLst>
              <a:gs pos="0">
                <a:srgbClr val="DDEBCF"/>
              </a:gs>
              <a:gs pos="50000">
                <a:schemeClr val="bg1"/>
              </a:gs>
              <a:gs pos="100000">
                <a:srgbClr val="92D050"/>
              </a:gs>
            </a:gsLst>
            <a:lin ang="36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p:txBody>
      </p:sp>
      <p:sp>
        <p:nvSpPr>
          <p:cNvPr id="14" name="Rectangle 13"/>
          <p:cNvSpPr/>
          <p:nvPr/>
        </p:nvSpPr>
        <p:spPr>
          <a:xfrm>
            <a:off x="638045" y="82450"/>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Blending and Segmenting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96225" y="4780475"/>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sp>
        <p:nvSpPr>
          <p:cNvPr id="22" name="Rectangle 21"/>
          <p:cNvSpPr/>
          <p:nvPr/>
        </p:nvSpPr>
        <p:spPr>
          <a:xfrm>
            <a:off x="474727" y="1195148"/>
            <a:ext cx="8156206" cy="4955203"/>
          </a:xfrm>
          <a:prstGeom prst="rect">
            <a:avLst/>
          </a:prstGeom>
        </p:spPr>
        <p:txBody>
          <a:bodyPr wrap="square">
            <a:spAutoFit/>
          </a:bodyPr>
          <a:lstStyle/>
          <a:p>
            <a:pPr algn="ctr">
              <a:defRPr/>
            </a:pPr>
            <a:r>
              <a:rPr lang="en-GB" sz="2000" dirty="0">
                <a:latin typeface="Comic Sans MS" panose="030F0702030302020204" pitchFamily="66" charset="0"/>
              </a:rPr>
              <a:t>It is important that children know and understand </a:t>
            </a:r>
            <a:r>
              <a:rPr lang="en-GB" sz="2000" dirty="0" smtClean="0">
                <a:latin typeface="Comic Sans MS" panose="030F0702030302020204" pitchFamily="66" charset="0"/>
              </a:rPr>
              <a:t>how to blend and segment in order to read and spell words correctly. </a:t>
            </a:r>
          </a:p>
          <a:p>
            <a:pPr algn="ctr">
              <a:defRPr/>
            </a:pPr>
            <a:endParaRPr lang="en-GB" sz="2000" dirty="0">
              <a:latin typeface="Comic Sans MS" panose="030F0702030302020204" pitchFamily="66" charset="0"/>
            </a:endParaRPr>
          </a:p>
          <a:p>
            <a:pPr algn="ctr">
              <a:defRPr/>
            </a:pPr>
            <a:r>
              <a:rPr lang="en-GB" sz="2000" b="1" dirty="0" smtClean="0">
                <a:latin typeface="Comic Sans MS" panose="030F0702030302020204" pitchFamily="66" charset="0"/>
              </a:rPr>
              <a:t>Blending  to read  </a:t>
            </a:r>
            <a:r>
              <a:rPr lang="en-GB" sz="2000" dirty="0" smtClean="0">
                <a:latin typeface="Comic Sans MS" panose="030F0702030302020204" pitchFamily="66" charset="0"/>
              </a:rPr>
              <a:t>- when phonemes (units of sound) are merged </a:t>
            </a:r>
            <a:r>
              <a:rPr lang="en-GB" sz="2000" dirty="0">
                <a:latin typeface="Comic Sans MS" panose="030F0702030302020204" pitchFamily="66" charset="0"/>
              </a:rPr>
              <a:t>together to pronounce a word</a:t>
            </a:r>
            <a:r>
              <a:rPr lang="en-GB" sz="2000" dirty="0" smtClean="0">
                <a:latin typeface="Comic Sans MS" panose="030F0702030302020204" pitchFamily="66" charset="0"/>
              </a:rPr>
              <a:t>.  To </a:t>
            </a:r>
            <a:r>
              <a:rPr lang="en-GB" sz="2000" dirty="0">
                <a:latin typeface="Comic Sans MS" panose="030F0702030302020204" pitchFamily="66" charset="0"/>
              </a:rPr>
              <a:t>read an unfamiliar word, a child must link a phoneme to each letter or letter group in a word and then merge them together to say the word = Grapheme-Phoneme Correspondence (GPC</a:t>
            </a:r>
            <a:r>
              <a:rPr lang="en-GB" sz="2000" dirty="0" smtClean="0">
                <a:latin typeface="Comic Sans MS" panose="030F0702030302020204" pitchFamily="66" charset="0"/>
              </a:rPr>
              <a:t>) e.g. </a:t>
            </a:r>
            <a:r>
              <a:rPr lang="en-GB" sz="2000" b="1" i="1" dirty="0" err="1" smtClean="0">
                <a:solidFill>
                  <a:srgbClr val="FF0000"/>
                </a:solidFill>
                <a:latin typeface="Comic Sans MS" panose="030F0702030302020204" pitchFamily="66" charset="0"/>
              </a:rPr>
              <a:t>sh</a:t>
            </a:r>
            <a:r>
              <a:rPr lang="en-GB" sz="2000" b="1" i="1" dirty="0" smtClean="0">
                <a:solidFill>
                  <a:srgbClr val="FF0000"/>
                </a:solidFill>
                <a:latin typeface="Comic Sans MS" panose="030F0702030302020204" pitchFamily="66" charset="0"/>
              </a:rPr>
              <a:t> </a:t>
            </a:r>
            <a:r>
              <a:rPr lang="en-GB" sz="2000" b="1" i="1" dirty="0">
                <a:solidFill>
                  <a:srgbClr val="FF0000"/>
                </a:solidFill>
                <a:latin typeface="Comic Sans MS" panose="030F0702030302020204" pitchFamily="66" charset="0"/>
              </a:rPr>
              <a:t>– o – </a:t>
            </a:r>
            <a:r>
              <a:rPr lang="en-GB" sz="2000" b="1" i="1" dirty="0" smtClean="0">
                <a:solidFill>
                  <a:srgbClr val="FF0000"/>
                </a:solidFill>
                <a:latin typeface="Comic Sans MS" panose="030F0702030302020204" pitchFamily="66" charset="0"/>
              </a:rPr>
              <a:t>p  /  j– </a:t>
            </a:r>
            <a:r>
              <a:rPr lang="en-GB" sz="2000" b="1" i="1" dirty="0" err="1" smtClean="0">
                <a:solidFill>
                  <a:srgbClr val="FF0000"/>
                </a:solidFill>
                <a:latin typeface="Comic Sans MS" panose="030F0702030302020204" pitchFamily="66" charset="0"/>
              </a:rPr>
              <a:t>ee</a:t>
            </a:r>
            <a:r>
              <a:rPr lang="en-GB" sz="2000" b="1" i="1" dirty="0" smtClean="0">
                <a:solidFill>
                  <a:srgbClr val="FF0000"/>
                </a:solidFill>
                <a:latin typeface="Comic Sans MS" panose="030F0702030302020204" pitchFamily="66" charset="0"/>
              </a:rPr>
              <a:t> – p</a:t>
            </a:r>
          </a:p>
          <a:p>
            <a:pPr algn="ctr">
              <a:defRPr/>
            </a:pPr>
            <a:endParaRPr lang="en-GB" sz="2000" dirty="0">
              <a:solidFill>
                <a:srgbClr val="FF0000"/>
              </a:solidFill>
              <a:latin typeface="Comic Sans MS" panose="030F0702030302020204" pitchFamily="66" charset="0"/>
            </a:endParaRPr>
          </a:p>
          <a:p>
            <a:pPr algn="ctr">
              <a:defRPr/>
            </a:pPr>
            <a:r>
              <a:rPr lang="en-GB" sz="2000" b="1" dirty="0" smtClean="0">
                <a:latin typeface="Comic Sans MS" panose="030F0702030302020204" pitchFamily="66" charset="0"/>
              </a:rPr>
              <a:t>Segmenting to spell </a:t>
            </a:r>
            <a:r>
              <a:rPr lang="en-GB" sz="2000" dirty="0" smtClean="0">
                <a:latin typeface="Comic Sans MS" panose="030F0702030302020204" pitchFamily="66" charset="0"/>
              </a:rPr>
              <a:t>– When individual sounds are heard in a word. To spell a word, a child must segment a word into the individual phonemes and select the relevant grapheme to represent each of these phonemes . </a:t>
            </a:r>
            <a:r>
              <a:rPr lang="en-GB" sz="2000" dirty="0">
                <a:latin typeface="Comic Sans MS" panose="030F0702030302020204" pitchFamily="66" charset="0"/>
              </a:rPr>
              <a:t>For example a child may write: </a:t>
            </a:r>
            <a:endParaRPr lang="en-GB" sz="2000" dirty="0" smtClean="0">
              <a:latin typeface="Comic Sans MS" panose="030F0702030302020204" pitchFamily="66" charset="0"/>
            </a:endParaRPr>
          </a:p>
          <a:p>
            <a:pPr algn="ctr">
              <a:defRPr/>
            </a:pPr>
            <a:r>
              <a:rPr lang="en-GB" sz="2000" b="1" i="1" dirty="0" smtClean="0">
                <a:solidFill>
                  <a:srgbClr val="FF0000"/>
                </a:solidFill>
                <a:latin typeface="Comic Sans MS" panose="030F0702030302020204" pitchFamily="66" charset="0"/>
              </a:rPr>
              <a:t>‘The </a:t>
            </a:r>
            <a:r>
              <a:rPr lang="en-GB" sz="2000" b="1" i="1" dirty="0">
                <a:solidFill>
                  <a:srgbClr val="FF0000"/>
                </a:solidFill>
                <a:latin typeface="Comic Sans MS" panose="030F0702030302020204" pitchFamily="66" charset="0"/>
              </a:rPr>
              <a:t>cat was </a:t>
            </a:r>
            <a:r>
              <a:rPr lang="en-GB" sz="2000" b="1" i="1" dirty="0" err="1">
                <a:solidFill>
                  <a:srgbClr val="FF0000"/>
                </a:solidFill>
                <a:latin typeface="Comic Sans MS" panose="030F0702030302020204" pitchFamily="66" charset="0"/>
              </a:rPr>
              <a:t>blak</a:t>
            </a:r>
            <a:r>
              <a:rPr lang="en-GB" sz="2000" b="1" i="1" dirty="0">
                <a:solidFill>
                  <a:srgbClr val="FF0000"/>
                </a:solidFill>
                <a:latin typeface="Comic Sans MS" panose="030F0702030302020204" pitchFamily="66" charset="0"/>
              </a:rPr>
              <a:t>. It had a </a:t>
            </a:r>
            <a:r>
              <a:rPr lang="en-GB" sz="2000" b="1" i="1" dirty="0" err="1">
                <a:solidFill>
                  <a:srgbClr val="FF0000"/>
                </a:solidFill>
                <a:latin typeface="Comic Sans MS" panose="030F0702030302020204" pitchFamily="66" charset="0"/>
              </a:rPr>
              <a:t>wiet</a:t>
            </a:r>
            <a:r>
              <a:rPr lang="en-GB" sz="2000" b="1" i="1" dirty="0">
                <a:solidFill>
                  <a:srgbClr val="FF0000"/>
                </a:solidFill>
                <a:latin typeface="Comic Sans MS" panose="030F0702030302020204" pitchFamily="66" charset="0"/>
              </a:rPr>
              <a:t> </a:t>
            </a:r>
            <a:r>
              <a:rPr lang="en-GB" sz="2000" b="1" i="1" dirty="0" err="1">
                <a:solidFill>
                  <a:srgbClr val="FF0000"/>
                </a:solidFill>
                <a:latin typeface="Comic Sans MS" panose="030F0702030302020204" pitchFamily="66" charset="0"/>
              </a:rPr>
              <a:t>tayl</a:t>
            </a:r>
            <a:r>
              <a:rPr lang="en-GB" sz="2000" b="1" i="1" dirty="0">
                <a:solidFill>
                  <a:srgbClr val="FF0000"/>
                </a:solidFill>
                <a:latin typeface="Comic Sans MS" panose="030F0702030302020204" pitchFamily="66" charset="0"/>
              </a:rPr>
              <a:t> and a </a:t>
            </a:r>
            <a:r>
              <a:rPr lang="en-GB" sz="2000" b="1" i="1" dirty="0" err="1">
                <a:solidFill>
                  <a:srgbClr val="FF0000"/>
                </a:solidFill>
                <a:latin typeface="Comic Sans MS" panose="030F0702030302020204" pitchFamily="66" charset="0"/>
              </a:rPr>
              <a:t>pinc</a:t>
            </a:r>
            <a:r>
              <a:rPr lang="en-GB" sz="2000" b="1" i="1" dirty="0">
                <a:solidFill>
                  <a:srgbClr val="FF0000"/>
                </a:solidFill>
                <a:latin typeface="Comic Sans MS" panose="030F0702030302020204" pitchFamily="66" charset="0"/>
              </a:rPr>
              <a:t> </a:t>
            </a:r>
            <a:r>
              <a:rPr lang="en-GB" sz="2000" b="1" i="1" dirty="0" err="1">
                <a:solidFill>
                  <a:srgbClr val="FF0000"/>
                </a:solidFill>
                <a:latin typeface="Comic Sans MS" panose="030F0702030302020204" pitchFamily="66" charset="0"/>
              </a:rPr>
              <a:t>noas</a:t>
            </a:r>
            <a:r>
              <a:rPr lang="en-GB" sz="2000" b="1" i="1" dirty="0" smtClean="0">
                <a:solidFill>
                  <a:srgbClr val="FF0000"/>
                </a:solidFill>
                <a:latin typeface="Comic Sans MS" panose="030F0702030302020204" pitchFamily="66" charset="0"/>
              </a:rPr>
              <a:t>.’       </a:t>
            </a:r>
            <a:r>
              <a:rPr lang="en-GB" sz="2000" b="1" i="1" dirty="0" smtClean="0">
                <a:solidFill>
                  <a:schemeClr val="bg1"/>
                </a:solidFill>
                <a:latin typeface="Twinkl" pitchFamily="50" charset="0"/>
              </a:rPr>
              <a:t>.</a:t>
            </a:r>
            <a:r>
              <a:rPr lang="en-GB" sz="2000" b="1" i="1" dirty="0" smtClean="0">
                <a:solidFill>
                  <a:srgbClr val="FF0000"/>
                </a:solidFill>
                <a:latin typeface="Twinkl" pitchFamily="50" charset="0"/>
              </a:rPr>
              <a:t>                                    </a:t>
            </a:r>
          </a:p>
          <a:p>
            <a:pPr>
              <a:defRPr/>
            </a:pPr>
            <a:endParaRPr lang="en-GB" dirty="0"/>
          </a:p>
          <a:p>
            <a:pPr>
              <a:defRPr/>
            </a:pPr>
            <a:endParaRPr lang="en-GB" dirty="0"/>
          </a:p>
        </p:txBody>
      </p:sp>
      <p:sp>
        <p:nvSpPr>
          <p:cNvPr id="24" name="Rectangle 23"/>
          <p:cNvSpPr/>
          <p:nvPr/>
        </p:nvSpPr>
        <p:spPr>
          <a:xfrm>
            <a:off x="474727" y="1247956"/>
            <a:ext cx="8416495" cy="646331"/>
          </a:xfrm>
          <a:prstGeom prst="rect">
            <a:avLst/>
          </a:prstGeom>
        </p:spPr>
        <p:txBody>
          <a:bodyPr wrap="square">
            <a:spAutoFit/>
          </a:bodyPr>
          <a:lstStyle/>
          <a:p>
            <a:r>
              <a:rPr lang="en-GB" dirty="0" smtClean="0"/>
              <a:t/>
            </a:r>
            <a:br>
              <a:rPr lang="en-GB" dirty="0" smtClean="0"/>
            </a:br>
            <a:endParaRPr lang="en-GB" dirty="0">
              <a:latin typeface="Twinkl" pitchFamily="50" charset="0"/>
            </a:endParaRPr>
          </a:p>
        </p:txBody>
      </p:sp>
      <p:pic>
        <p:nvPicPr>
          <p:cNvPr id="8194" name="Picture 2" descr="Image result for blend and segment phon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2770" y="5620730"/>
            <a:ext cx="1080120" cy="809129"/>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25" name="Picture 6" descr="Image result for ladybi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302" y="188640"/>
            <a:ext cx="516012" cy="6892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Related imag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78" b="100000" l="0" r="100000"/>
                    </a14:imgEffect>
                  </a14:imgLayer>
                </a14:imgProps>
              </a:ext>
              <a:ext uri="{28A0092B-C50C-407E-A947-70E740481C1C}">
                <a14:useLocalDpi xmlns:a14="http://schemas.microsoft.com/office/drawing/2010/main" val="0"/>
              </a:ext>
            </a:extLst>
          </a:blip>
          <a:srcRect/>
          <a:stretch>
            <a:fillRect/>
          </a:stretch>
        </p:blipFill>
        <p:spPr bwMode="auto">
          <a:xfrm>
            <a:off x="7571659" y="22505"/>
            <a:ext cx="1391729" cy="139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463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68663" y="743475"/>
            <a:ext cx="8594128" cy="5769734"/>
          </a:xfrm>
          <a:prstGeom prst="roundRect">
            <a:avLst/>
          </a:prstGeom>
          <a:gradFill flip="none" rotWithShape="1">
            <a:gsLst>
              <a:gs pos="0">
                <a:srgbClr val="FFFFFF">
                  <a:alpha val="40000"/>
                  <a:lumMod val="0"/>
                  <a:lumOff val="100000"/>
                </a:srgbClr>
              </a:gs>
              <a:gs pos="21000">
                <a:srgbClr val="92D050"/>
              </a:gs>
              <a:gs pos="77000">
                <a:schemeClr val="bg1">
                  <a:lumMod val="85000"/>
                </a:schemeClr>
              </a:gs>
              <a:gs pos="80000">
                <a:srgbClr val="E6E6E6"/>
              </a:gs>
              <a:gs pos="96000">
                <a:schemeClr val="bg1">
                  <a:lumMod val="75000"/>
                  <a:alpha val="1000"/>
                </a:schemeClr>
              </a:gs>
              <a:gs pos="100000">
                <a:srgbClr val="E6E6E6"/>
              </a:gs>
            </a:gsLst>
            <a:lin ang="27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p:txBody>
      </p:sp>
      <p:sp>
        <p:nvSpPr>
          <p:cNvPr id="14" name="Rectangle 13"/>
          <p:cNvSpPr/>
          <p:nvPr/>
        </p:nvSpPr>
        <p:spPr>
          <a:xfrm>
            <a:off x="899593" y="68190"/>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What is a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cvc</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word?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96225" y="4780475"/>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graphicFrame>
        <p:nvGraphicFramePr>
          <p:cNvPr id="20" name="Table 19"/>
          <p:cNvGraphicFramePr>
            <a:graphicFrameLocks noGrp="1"/>
          </p:cNvGraphicFramePr>
          <p:nvPr>
            <p:extLst>
              <p:ext uri="{D42A27DB-BD31-4B8C-83A1-F6EECF244321}">
                <p14:modId xmlns:p14="http://schemas.microsoft.com/office/powerpoint/2010/main" val="1596430935"/>
              </p:ext>
            </p:extLst>
          </p:nvPr>
        </p:nvGraphicFramePr>
        <p:xfrm>
          <a:off x="1130119" y="1344238"/>
          <a:ext cx="6309614" cy="3764160"/>
        </p:xfrm>
        <a:graphic>
          <a:graphicData uri="http://schemas.openxmlformats.org/drawingml/2006/table">
            <a:tbl>
              <a:tblPr firstRow="1" bandRow="1">
                <a:tableStyleId>{5C22544A-7EE6-4342-B048-85BDC9FD1C3A}</a:tableStyleId>
              </a:tblPr>
              <a:tblGrid>
                <a:gridCol w="1748447">
                  <a:extLst>
                    <a:ext uri="{9D8B030D-6E8A-4147-A177-3AD203B41FA5}">
                      <a16:colId xmlns:a16="http://schemas.microsoft.com/office/drawing/2014/main" val="20000"/>
                    </a:ext>
                  </a:extLst>
                </a:gridCol>
                <a:gridCol w="1505986">
                  <a:extLst>
                    <a:ext uri="{9D8B030D-6E8A-4147-A177-3AD203B41FA5}">
                      <a16:colId xmlns:a16="http://schemas.microsoft.com/office/drawing/2014/main" val="20001"/>
                    </a:ext>
                  </a:extLst>
                </a:gridCol>
                <a:gridCol w="1306734">
                  <a:extLst>
                    <a:ext uri="{9D8B030D-6E8A-4147-A177-3AD203B41FA5}">
                      <a16:colId xmlns:a16="http://schemas.microsoft.com/office/drawing/2014/main" val="20002"/>
                    </a:ext>
                  </a:extLst>
                </a:gridCol>
                <a:gridCol w="1748447">
                  <a:extLst>
                    <a:ext uri="{9D8B030D-6E8A-4147-A177-3AD203B41FA5}">
                      <a16:colId xmlns:a16="http://schemas.microsoft.com/office/drawing/2014/main" val="20003"/>
                    </a:ext>
                  </a:extLst>
                </a:gridCol>
              </a:tblGrid>
              <a:tr h="8972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b="1" dirty="0" smtClean="0">
                          <a:solidFill>
                            <a:schemeClr val="tx1"/>
                          </a:solidFill>
                          <a:latin typeface="Comic Sans MS" panose="030F0702030302020204" pitchFamily="66" charset="0"/>
                          <a:cs typeface="Arial" charset="0"/>
                        </a:rPr>
                        <a:t>VC</a:t>
                      </a:r>
                      <a:r>
                        <a:rPr lang="en-GB" sz="3200" b="1" baseline="0" dirty="0" smtClean="0">
                          <a:solidFill>
                            <a:schemeClr val="tx1"/>
                          </a:solidFill>
                          <a:latin typeface="Comic Sans MS" panose="030F0702030302020204" pitchFamily="66" charset="0"/>
                          <a:cs typeface="Arial"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1" baseline="0" dirty="0" smtClean="0">
                          <a:solidFill>
                            <a:schemeClr val="tx1"/>
                          </a:solidFill>
                          <a:latin typeface="Comic Sans MS" panose="030F0702030302020204" pitchFamily="66" charset="0"/>
                          <a:cs typeface="Arial" charset="0"/>
                        </a:rPr>
                        <a:t>p</a:t>
                      </a:r>
                      <a:r>
                        <a:rPr lang="en-GB" sz="1600" b="1" dirty="0" smtClean="0">
                          <a:solidFill>
                            <a:schemeClr val="tx1"/>
                          </a:solidFill>
                          <a:latin typeface="Comic Sans MS" panose="030F0702030302020204" pitchFamily="66" charset="0"/>
                          <a:cs typeface="Arial" charset="0"/>
                        </a:rPr>
                        <a:t>hase 2</a:t>
                      </a:r>
                      <a:r>
                        <a:rPr lang="en-GB" sz="1100" b="1" dirty="0" smtClean="0">
                          <a:solidFill>
                            <a:schemeClr val="tx1"/>
                          </a:solidFill>
                          <a:latin typeface="Comic Sans MS" panose="030F0702030302020204" pitchFamily="66" charset="0"/>
                          <a:cs typeface="Arial" charset="0"/>
                        </a:rPr>
                        <a:t>	     </a:t>
                      </a:r>
                      <a:endParaRPr lang="en-GB" sz="3200" b="1" dirty="0">
                        <a:solidFill>
                          <a:schemeClr val="tx1"/>
                        </a:solidFill>
                        <a:latin typeface="Comic Sans MS" panose="030F0702030302020204" pitchFamily="66" charset="0"/>
                      </a:endParaRPr>
                    </a:p>
                  </a:txBody>
                  <a:tcPr marL="91459" marR="91459" marT="45723" marB="45723">
                    <a:solidFill>
                      <a:schemeClr val="accent1">
                        <a:lumMod val="40000"/>
                        <a:lumOff val="60000"/>
                      </a:schemeClr>
                    </a:solidFill>
                  </a:tcPr>
                </a:tc>
                <a:tc>
                  <a:txBody>
                    <a:bodyPr/>
                    <a:lstStyle/>
                    <a:p>
                      <a:pPr algn="ctr"/>
                      <a:r>
                        <a:rPr lang="en-GB" sz="3200" b="1" dirty="0" smtClean="0">
                          <a:solidFill>
                            <a:schemeClr val="tx1"/>
                          </a:solidFill>
                          <a:latin typeface="Comic Sans MS" panose="030F0702030302020204" pitchFamily="66" charset="0"/>
                          <a:cs typeface="Arial" charset="0"/>
                        </a:rPr>
                        <a:t>on</a:t>
                      </a:r>
                      <a:endParaRPr lang="en-GB" sz="3200" b="1" dirty="0">
                        <a:solidFill>
                          <a:schemeClr val="tx1"/>
                        </a:solidFill>
                        <a:latin typeface="Comic Sans MS" panose="030F0702030302020204" pitchFamily="66" charset="0"/>
                      </a:endParaRPr>
                    </a:p>
                  </a:txBody>
                  <a:tcPr marL="91459" marR="91459" marT="45723" marB="45723">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b="1" dirty="0" smtClean="0">
                          <a:solidFill>
                            <a:schemeClr val="tx1"/>
                          </a:solidFill>
                          <a:latin typeface="Comic Sans MS" panose="030F0702030302020204" pitchFamily="66" charset="0"/>
                          <a:cs typeface="Arial" charset="0"/>
                        </a:rPr>
                        <a:t>eat</a:t>
                      </a:r>
                      <a:endParaRPr lang="en-GB" sz="3200" b="1" dirty="0" smtClean="0">
                        <a:solidFill>
                          <a:schemeClr val="tx1"/>
                        </a:solidFill>
                        <a:latin typeface="Comic Sans MS" panose="030F0702030302020204" pitchFamily="66" charset="0"/>
                      </a:endParaRPr>
                    </a:p>
                  </a:txBody>
                  <a:tcPr marL="91459" marR="91459" marT="45723" marB="45723">
                    <a:solidFill>
                      <a:schemeClr val="accent1">
                        <a:lumMod val="40000"/>
                        <a:lumOff val="60000"/>
                      </a:schemeClr>
                    </a:solidFill>
                  </a:tcPr>
                </a:tc>
                <a:tc>
                  <a:txBody>
                    <a:bodyPr/>
                    <a:lstStyle/>
                    <a:p>
                      <a:pPr algn="ctr"/>
                      <a:r>
                        <a:rPr lang="en-GB" sz="3200" b="1" dirty="0" smtClean="0">
                          <a:solidFill>
                            <a:schemeClr val="tx1"/>
                          </a:solidFill>
                          <a:latin typeface="Comic Sans MS" panose="030F0702030302020204" pitchFamily="66" charset="0"/>
                          <a:cs typeface="Arial" charset="0"/>
                        </a:rPr>
                        <a:t>off</a:t>
                      </a:r>
                      <a:endParaRPr lang="en-GB" sz="3200" b="1" dirty="0">
                        <a:solidFill>
                          <a:schemeClr val="tx1"/>
                        </a:solidFill>
                        <a:latin typeface="Comic Sans MS" panose="030F0702030302020204" pitchFamily="66" charset="0"/>
                      </a:endParaRPr>
                    </a:p>
                  </a:txBody>
                  <a:tcPr marL="91459" marR="91459" marT="45723" marB="45723">
                    <a:solidFill>
                      <a:schemeClr val="accent1">
                        <a:lumMod val="40000"/>
                        <a:lumOff val="60000"/>
                      </a:schemeClr>
                    </a:solidFill>
                  </a:tcPr>
                </a:tc>
                <a:extLst>
                  <a:ext uri="{0D108BD9-81ED-4DB2-BD59-A6C34878D82A}">
                    <a16:rowId xmlns:a16="http://schemas.microsoft.com/office/drawing/2014/main" val="10000"/>
                  </a:ext>
                </a:extLst>
              </a:tr>
              <a:tr h="882703">
                <a:tc>
                  <a:txBody>
                    <a:bodyPr/>
                    <a:lstStyle/>
                    <a:p>
                      <a:pPr algn="ctr"/>
                      <a:r>
                        <a:rPr lang="en-GB" sz="3200" b="1" dirty="0" smtClean="0">
                          <a:solidFill>
                            <a:schemeClr val="tx1"/>
                          </a:solidFill>
                          <a:latin typeface="Comic Sans MS" panose="030F0702030302020204" pitchFamily="66" charset="0"/>
                          <a:cs typeface="Arial" charset="0"/>
                        </a:rPr>
                        <a:t>CVC</a:t>
                      </a:r>
                      <a:r>
                        <a:rPr lang="en-GB" sz="3200" b="1" baseline="0" dirty="0" smtClean="0">
                          <a:solidFill>
                            <a:schemeClr val="tx1"/>
                          </a:solidFill>
                          <a:latin typeface="Comic Sans MS" panose="030F0702030302020204" pitchFamily="66" charset="0"/>
                          <a:cs typeface="Arial" charset="0"/>
                        </a:rPr>
                        <a:t> </a:t>
                      </a:r>
                    </a:p>
                    <a:p>
                      <a:pPr algn="ctr"/>
                      <a:r>
                        <a:rPr lang="en-GB" sz="1600" b="1" baseline="0" dirty="0" smtClean="0">
                          <a:solidFill>
                            <a:schemeClr val="tx1"/>
                          </a:solidFill>
                          <a:latin typeface="Comic Sans MS" panose="030F0702030302020204" pitchFamily="66" charset="0"/>
                          <a:cs typeface="Arial" charset="0"/>
                        </a:rPr>
                        <a:t>p</a:t>
                      </a:r>
                      <a:r>
                        <a:rPr lang="en-GB" sz="1600" b="1" dirty="0" smtClean="0">
                          <a:solidFill>
                            <a:schemeClr val="tx1"/>
                          </a:solidFill>
                          <a:latin typeface="Comic Sans MS" panose="030F0702030302020204" pitchFamily="66" charset="0"/>
                          <a:cs typeface="Arial" charset="0"/>
                        </a:rPr>
                        <a:t>hase 2 &amp; 3 </a:t>
                      </a:r>
                      <a:endParaRPr lang="en-GB" sz="3200" b="1" dirty="0">
                        <a:solidFill>
                          <a:schemeClr val="tx1"/>
                        </a:solidFill>
                        <a:latin typeface="Comic Sans MS" panose="030F0702030302020204" pitchFamily="66" charset="0"/>
                      </a:endParaRPr>
                    </a:p>
                  </a:txBody>
                  <a:tcPr marL="91459" marR="91459" marT="45723" marB="45723"/>
                </a:tc>
                <a:tc>
                  <a:txBody>
                    <a:bodyPr/>
                    <a:lstStyle/>
                    <a:p>
                      <a:pPr algn="ctr"/>
                      <a:r>
                        <a:rPr lang="en-GB" sz="3200" b="1" dirty="0" smtClean="0">
                          <a:solidFill>
                            <a:schemeClr val="tx1"/>
                          </a:solidFill>
                          <a:latin typeface="Comic Sans MS" panose="030F0702030302020204" pitchFamily="66" charset="0"/>
                          <a:cs typeface="Arial" charset="0"/>
                        </a:rPr>
                        <a:t>dog	 </a:t>
                      </a:r>
                      <a:endParaRPr lang="en-GB" sz="3200" b="1" dirty="0">
                        <a:solidFill>
                          <a:schemeClr val="tx1"/>
                        </a:solidFill>
                        <a:latin typeface="Comic Sans MS" panose="030F0702030302020204" pitchFamily="66" charset="0"/>
                      </a:endParaRPr>
                    </a:p>
                  </a:txBody>
                  <a:tcPr marL="91459" marR="91459" marT="45723" marB="45723"/>
                </a:tc>
                <a:tc>
                  <a:txBody>
                    <a:bodyPr/>
                    <a:lstStyle/>
                    <a:p>
                      <a:pPr algn="ctr"/>
                      <a:r>
                        <a:rPr lang="en-GB" sz="3200" b="1" dirty="0" smtClean="0">
                          <a:solidFill>
                            <a:schemeClr val="tx1"/>
                          </a:solidFill>
                          <a:latin typeface="Comic Sans MS" panose="030F0702030302020204" pitchFamily="66" charset="0"/>
                          <a:cs typeface="Arial" charset="0"/>
                        </a:rPr>
                        <a:t>boat</a:t>
                      </a:r>
                      <a:endParaRPr lang="en-GB" sz="3200" b="1" dirty="0">
                        <a:solidFill>
                          <a:schemeClr val="tx1"/>
                        </a:solidFill>
                        <a:latin typeface="Comic Sans MS" panose="030F0702030302020204" pitchFamily="66" charset="0"/>
                      </a:endParaRPr>
                    </a:p>
                  </a:txBody>
                  <a:tcPr marL="91459" marR="91459"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b="1" dirty="0" smtClean="0">
                          <a:solidFill>
                            <a:schemeClr val="tx1"/>
                          </a:solidFill>
                          <a:latin typeface="Comic Sans MS" panose="030F0702030302020204" pitchFamily="66" charset="0"/>
                          <a:cs typeface="Arial" charset="0"/>
                        </a:rPr>
                        <a:t>chick</a:t>
                      </a:r>
                    </a:p>
                    <a:p>
                      <a:pPr algn="ctr"/>
                      <a:endParaRPr lang="en-GB" sz="3200" b="1" dirty="0">
                        <a:solidFill>
                          <a:schemeClr val="tx1"/>
                        </a:solidFill>
                        <a:latin typeface="Comic Sans MS" panose="030F0702030302020204" pitchFamily="66" charset="0"/>
                      </a:endParaRPr>
                    </a:p>
                  </a:txBody>
                  <a:tcPr marL="91459" marR="91459" marT="45723" marB="45723"/>
                </a:tc>
                <a:extLst>
                  <a:ext uri="{0D108BD9-81ED-4DB2-BD59-A6C34878D82A}">
                    <a16:rowId xmlns:a16="http://schemas.microsoft.com/office/drawing/2014/main" val="10001"/>
                  </a:ext>
                </a:extLst>
              </a:tr>
              <a:tr h="805402">
                <a:tc>
                  <a:txBody>
                    <a:bodyPr/>
                    <a:lstStyle/>
                    <a:p>
                      <a:pPr algn="ctr"/>
                      <a:r>
                        <a:rPr lang="en-GB" sz="3200" b="1" dirty="0" smtClean="0">
                          <a:solidFill>
                            <a:schemeClr val="tx1"/>
                          </a:solidFill>
                          <a:latin typeface="Comic Sans MS" panose="030F0702030302020204" pitchFamily="66" charset="0"/>
                          <a:cs typeface="Arial" charset="0"/>
                        </a:rPr>
                        <a:t>CCVC </a:t>
                      </a:r>
                    </a:p>
                    <a:p>
                      <a:pPr algn="ctr"/>
                      <a:r>
                        <a:rPr lang="en-GB" sz="1600" b="1" dirty="0" smtClean="0">
                          <a:solidFill>
                            <a:schemeClr val="tx1"/>
                          </a:solidFill>
                          <a:latin typeface="Comic Sans MS" panose="030F0702030302020204" pitchFamily="66" charset="0"/>
                          <a:cs typeface="Arial" charset="0"/>
                        </a:rPr>
                        <a:t>phase 4 &amp; 5 </a:t>
                      </a:r>
                      <a:endParaRPr lang="en-GB" sz="1600" b="1" dirty="0">
                        <a:solidFill>
                          <a:schemeClr val="tx1"/>
                        </a:solidFill>
                        <a:latin typeface="Comic Sans MS" panose="030F0702030302020204" pitchFamily="66" charset="0"/>
                      </a:endParaRPr>
                    </a:p>
                  </a:txBody>
                  <a:tcPr marL="91459" marR="91459" marT="45723" marB="45723">
                    <a:solidFill>
                      <a:schemeClr val="accent1">
                        <a:lumMod val="40000"/>
                        <a:lumOff val="60000"/>
                      </a:schemeClr>
                    </a:solidFill>
                  </a:tcPr>
                </a:tc>
                <a:tc>
                  <a:txBody>
                    <a:bodyPr/>
                    <a:lstStyle/>
                    <a:p>
                      <a:pPr algn="ctr"/>
                      <a:r>
                        <a:rPr lang="en-GB" sz="3200" b="1" dirty="0" smtClean="0">
                          <a:solidFill>
                            <a:schemeClr val="tx1"/>
                          </a:solidFill>
                          <a:latin typeface="Comic Sans MS" panose="030F0702030302020204" pitchFamily="66" charset="0"/>
                          <a:cs typeface="Arial" charset="0"/>
                        </a:rPr>
                        <a:t> trip</a:t>
                      </a:r>
                      <a:endParaRPr lang="en-GB" sz="3200" b="1" dirty="0">
                        <a:solidFill>
                          <a:schemeClr val="tx1"/>
                        </a:solidFill>
                        <a:latin typeface="Comic Sans MS" panose="030F0702030302020204" pitchFamily="66" charset="0"/>
                      </a:endParaRPr>
                    </a:p>
                  </a:txBody>
                  <a:tcPr marL="91459" marR="91459" marT="45723" marB="45723">
                    <a:solidFill>
                      <a:schemeClr val="accent1">
                        <a:lumMod val="40000"/>
                        <a:lumOff val="60000"/>
                      </a:schemeClr>
                    </a:solidFill>
                  </a:tcPr>
                </a:tc>
                <a:tc>
                  <a:txBody>
                    <a:bodyPr/>
                    <a:lstStyle/>
                    <a:p>
                      <a:pPr algn="ctr"/>
                      <a:r>
                        <a:rPr lang="en-GB" sz="3200" b="1" dirty="0" smtClean="0">
                          <a:solidFill>
                            <a:schemeClr val="tx1"/>
                          </a:solidFill>
                          <a:latin typeface="Comic Sans MS" panose="030F0702030302020204" pitchFamily="66" charset="0"/>
                          <a:cs typeface="Arial" charset="0"/>
                        </a:rPr>
                        <a:t>train</a:t>
                      </a:r>
                      <a:endParaRPr lang="en-GB" sz="3200" b="1" dirty="0">
                        <a:solidFill>
                          <a:schemeClr val="tx1"/>
                        </a:solidFill>
                        <a:latin typeface="Comic Sans MS" panose="030F0702030302020204" pitchFamily="66" charset="0"/>
                      </a:endParaRPr>
                    </a:p>
                  </a:txBody>
                  <a:tcPr marL="91459" marR="91459" marT="45723" marB="45723">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b="1" dirty="0" smtClean="0">
                          <a:solidFill>
                            <a:schemeClr val="tx1"/>
                          </a:solidFill>
                          <a:latin typeface="Comic Sans MS" panose="030F0702030302020204" pitchFamily="66" charset="0"/>
                          <a:cs typeface="Arial" charset="0"/>
                        </a:rPr>
                        <a:t>brought</a:t>
                      </a:r>
                    </a:p>
                  </a:txBody>
                  <a:tcPr marL="91459" marR="91459" marT="45723" marB="45723">
                    <a:solidFill>
                      <a:schemeClr val="accent1">
                        <a:lumMod val="40000"/>
                        <a:lumOff val="60000"/>
                      </a:schemeClr>
                    </a:solidFill>
                  </a:tcPr>
                </a:tc>
                <a:extLst>
                  <a:ext uri="{0D108BD9-81ED-4DB2-BD59-A6C34878D82A}">
                    <a16:rowId xmlns:a16="http://schemas.microsoft.com/office/drawing/2014/main" val="10002"/>
                  </a:ext>
                </a:extLst>
              </a:tr>
              <a:tr h="977183">
                <a:tc>
                  <a:txBody>
                    <a:bodyPr/>
                    <a:lstStyle/>
                    <a:p>
                      <a:pPr algn="ctr"/>
                      <a:r>
                        <a:rPr lang="en-GB" sz="3200" b="1" dirty="0" smtClean="0">
                          <a:solidFill>
                            <a:schemeClr val="tx1"/>
                          </a:solidFill>
                          <a:latin typeface="Comic Sans MS" panose="030F0702030302020204" pitchFamily="66" charset="0"/>
                          <a:cs typeface="Arial" charset="0"/>
                        </a:rPr>
                        <a:t>CVCC </a:t>
                      </a:r>
                    </a:p>
                    <a:p>
                      <a:pPr algn="ctr"/>
                      <a:r>
                        <a:rPr lang="en-GB" sz="1400" b="1" dirty="0" smtClean="0">
                          <a:solidFill>
                            <a:schemeClr val="tx1"/>
                          </a:solidFill>
                          <a:latin typeface="Comic Sans MS" panose="030F0702030302020204" pitchFamily="66" charset="0"/>
                          <a:cs typeface="Arial" charset="0"/>
                        </a:rPr>
                        <a:t>phase 4 &amp; 5 </a:t>
                      </a:r>
                      <a:endParaRPr lang="en-GB" sz="1400" b="1" dirty="0">
                        <a:solidFill>
                          <a:schemeClr val="tx1"/>
                        </a:solidFill>
                        <a:latin typeface="Comic Sans MS" panose="030F0702030302020204" pitchFamily="66" charset="0"/>
                      </a:endParaRPr>
                    </a:p>
                  </a:txBody>
                  <a:tcPr marL="91459" marR="91459" marT="45723" marB="45723"/>
                </a:tc>
                <a:tc>
                  <a:txBody>
                    <a:bodyPr/>
                    <a:lstStyle/>
                    <a:p>
                      <a:pPr algn="ctr"/>
                      <a:r>
                        <a:rPr lang="en-GB" sz="3200" b="1" dirty="0" smtClean="0">
                          <a:solidFill>
                            <a:schemeClr val="tx1"/>
                          </a:solidFill>
                          <a:latin typeface="Comic Sans MS" panose="030F0702030302020204" pitchFamily="66" charset="0"/>
                          <a:cs typeface="Arial" charset="0"/>
                        </a:rPr>
                        <a:t> tent </a:t>
                      </a:r>
                      <a:endParaRPr lang="en-GB" sz="3200" b="1" dirty="0">
                        <a:solidFill>
                          <a:schemeClr val="tx1"/>
                        </a:solidFill>
                        <a:latin typeface="Comic Sans MS" panose="030F0702030302020204" pitchFamily="66" charset="0"/>
                      </a:endParaRPr>
                    </a:p>
                  </a:txBody>
                  <a:tcPr marL="91459" marR="91459" marT="45723" marB="45723"/>
                </a:tc>
                <a:tc>
                  <a:txBody>
                    <a:bodyPr/>
                    <a:lstStyle/>
                    <a:p>
                      <a:pPr algn="ctr"/>
                      <a:r>
                        <a:rPr lang="en-GB" sz="3200" b="1" dirty="0" smtClean="0">
                          <a:solidFill>
                            <a:schemeClr val="tx1"/>
                          </a:solidFill>
                          <a:latin typeface="Comic Sans MS" panose="030F0702030302020204" pitchFamily="66" charset="0"/>
                          <a:cs typeface="Arial" charset="0"/>
                        </a:rPr>
                        <a:t>paint</a:t>
                      </a:r>
                      <a:endParaRPr lang="en-GB" sz="3200" b="1" dirty="0">
                        <a:solidFill>
                          <a:schemeClr val="tx1"/>
                        </a:solidFill>
                        <a:latin typeface="Comic Sans MS" panose="030F0702030302020204" pitchFamily="66" charset="0"/>
                      </a:endParaRPr>
                    </a:p>
                  </a:txBody>
                  <a:tcPr marL="91459" marR="91459"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b="1" dirty="0" smtClean="0">
                          <a:solidFill>
                            <a:schemeClr val="tx1"/>
                          </a:solidFill>
                          <a:latin typeface="Comic Sans MS" panose="030F0702030302020204" pitchFamily="66" charset="0"/>
                          <a:cs typeface="Arial" charset="0"/>
                        </a:rPr>
                        <a:t>yards</a:t>
                      </a:r>
                    </a:p>
                  </a:txBody>
                  <a:tcPr marL="91459" marR="91459" marT="45723" marB="45723"/>
                </a:tc>
                <a:extLst>
                  <a:ext uri="{0D108BD9-81ED-4DB2-BD59-A6C34878D82A}">
                    <a16:rowId xmlns:a16="http://schemas.microsoft.com/office/drawing/2014/main" val="10003"/>
                  </a:ext>
                </a:extLst>
              </a:tr>
            </a:tbl>
          </a:graphicData>
        </a:graphic>
      </p:graphicFrame>
      <p:pic>
        <p:nvPicPr>
          <p:cNvPr id="21" name="Picture 6" descr="Image result for ladyb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019" y="96713"/>
            <a:ext cx="516012" cy="6892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elated imag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100000" l="0" r="100000"/>
                    </a14:imgEffect>
                  </a14:imgLayer>
                </a14:imgProps>
              </a:ext>
              <a:ext uri="{28A0092B-C50C-407E-A947-70E740481C1C}">
                <a14:useLocalDpi xmlns:a14="http://schemas.microsoft.com/office/drawing/2010/main" val="0"/>
              </a:ext>
            </a:extLst>
          </a:blip>
          <a:srcRect/>
          <a:stretch>
            <a:fillRect/>
          </a:stretch>
        </p:blipFill>
        <p:spPr bwMode="auto">
          <a:xfrm>
            <a:off x="7571659" y="130682"/>
            <a:ext cx="1391729" cy="13917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elated imag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100000" l="0" r="100000"/>
                    </a14:imgEffect>
                  </a14:imgLayer>
                </a14:imgProps>
              </a:ext>
              <a:ext uri="{28A0092B-C50C-407E-A947-70E740481C1C}">
                <a14:useLocalDpi xmlns:a14="http://schemas.microsoft.com/office/drawing/2010/main" val="0"/>
              </a:ext>
            </a:extLst>
          </a:blip>
          <a:srcRect/>
          <a:stretch>
            <a:fillRect/>
          </a:stretch>
        </p:blipFill>
        <p:spPr bwMode="auto">
          <a:xfrm>
            <a:off x="-47834" y="5450628"/>
            <a:ext cx="1391729" cy="139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520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8352" y="755610"/>
            <a:ext cx="8594128" cy="5769734"/>
          </a:xfrm>
          <a:prstGeom prst="roundRect">
            <a:avLst/>
          </a:prstGeom>
          <a:gradFill>
            <a:gsLst>
              <a:gs pos="0">
                <a:srgbClr val="DDEBCF"/>
              </a:gs>
              <a:gs pos="50000">
                <a:schemeClr val="bg1"/>
              </a:gs>
              <a:gs pos="100000">
                <a:srgbClr val="92D050"/>
              </a:gs>
            </a:gsLst>
            <a:lin ang="3600000" scaled="0"/>
          </a:gradFill>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a:p>
            <a:pPr algn="ctr">
              <a:lnSpc>
                <a:spcPct val="150000"/>
              </a:lnSpc>
            </a:pPr>
            <a:endParaRPr lang="en-GB" sz="2800" dirty="0" smtClean="0">
              <a:latin typeface="Twinkl" pitchFamily="50" charset="0"/>
            </a:endParaRPr>
          </a:p>
          <a:p>
            <a:pPr algn="ctr">
              <a:lnSpc>
                <a:spcPct val="150000"/>
              </a:lnSpc>
            </a:pPr>
            <a:endParaRPr lang="en-GB" sz="2800" dirty="0">
              <a:latin typeface="Twinkl" pitchFamily="50" charset="0"/>
            </a:endParaRPr>
          </a:p>
        </p:txBody>
      </p:sp>
      <p:sp>
        <p:nvSpPr>
          <p:cNvPr id="14" name="Rectangle 13"/>
          <p:cNvSpPr/>
          <p:nvPr/>
        </p:nvSpPr>
        <p:spPr>
          <a:xfrm>
            <a:off x="441876" y="106477"/>
            <a:ext cx="7992888" cy="584775"/>
          </a:xfrm>
          <a:prstGeom prst="rect">
            <a:avLst/>
          </a:prstGeom>
        </p:spPr>
        <p:txBody>
          <a:bodyPr wrap="square">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rPr>
              <a:t>Phase 2</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inkl" pitchFamily="50" charset="0"/>
            </a:endParaRPr>
          </a:p>
        </p:txBody>
      </p:sp>
      <p:grpSp>
        <p:nvGrpSpPr>
          <p:cNvPr id="2" name="Group 1"/>
          <p:cNvGrpSpPr/>
          <p:nvPr/>
        </p:nvGrpSpPr>
        <p:grpSpPr>
          <a:xfrm>
            <a:off x="7296225" y="4780475"/>
            <a:ext cx="1955762" cy="1877669"/>
            <a:chOff x="2308905" y="65206"/>
            <a:chExt cx="5636475" cy="5759810"/>
          </a:xfrm>
        </p:grpSpPr>
        <p:grpSp>
          <p:nvGrpSpPr>
            <p:cNvPr id="3" name="Group 2"/>
            <p:cNvGrpSpPr/>
            <p:nvPr/>
          </p:nvGrpSpPr>
          <p:grpSpPr>
            <a:xfrm>
              <a:off x="2308905" y="65206"/>
              <a:ext cx="5636475" cy="5558845"/>
              <a:chOff x="2252833" y="341730"/>
              <a:chExt cx="5636475" cy="5558845"/>
            </a:xfrm>
            <a:scene3d>
              <a:camera prst="perspectiveRelaxed" fov="4800000">
                <a:rot lat="20706000" lon="20220000" rev="882000"/>
              </a:camera>
              <a:lightRig rig="threePt" dir="t">
                <a:rot lat="0" lon="0" rev="15000000"/>
              </a:lightRig>
            </a:scene3d>
          </p:grpSpPr>
          <p:sp>
            <p:nvSpPr>
              <p:cNvPr id="8" name="Oval 2"/>
              <p:cNvSpPr/>
              <p:nvPr/>
            </p:nvSpPr>
            <p:spPr>
              <a:xfrm>
                <a:off x="5628655" y="341730"/>
                <a:ext cx="2260653" cy="2260642"/>
              </a:xfrm>
              <a:custGeom>
                <a:avLst/>
                <a:gdLst/>
                <a:ahLst/>
                <a:cxnLst/>
                <a:rect l="l" t="t" r="r" b="b"/>
                <a:pathLst>
                  <a:path w="2260652" h="2260642">
                    <a:moveTo>
                      <a:pt x="0" y="0"/>
                    </a:moveTo>
                    <a:cubicBezTo>
                      <a:pt x="1243371" y="11781"/>
                      <a:pt x="2248869" y="1017272"/>
                      <a:pt x="2260652" y="2260642"/>
                    </a:cubicBezTo>
                    <a:lnTo>
                      <a:pt x="1498836" y="2260642"/>
                    </a:lnTo>
                    <a:cubicBezTo>
                      <a:pt x="1494318" y="1915818"/>
                      <a:pt x="1374410" y="1598825"/>
                      <a:pt x="1174825" y="1347204"/>
                    </a:cubicBezTo>
                    <a:cubicBezTo>
                      <a:pt x="1133996" y="1332086"/>
                      <a:pt x="1106383" y="1333065"/>
                      <a:pt x="1062361" y="1367914"/>
                    </a:cubicBezTo>
                    <a:lnTo>
                      <a:pt x="1049179" y="1379324"/>
                    </a:lnTo>
                    <a:cubicBezTo>
                      <a:pt x="1015475" y="1411131"/>
                      <a:pt x="997501" y="1449916"/>
                      <a:pt x="999506" y="1493727"/>
                    </a:cubicBezTo>
                    <a:cubicBezTo>
                      <a:pt x="1005229" y="1562783"/>
                      <a:pt x="981246" y="1633697"/>
                      <a:pt x="928317" y="1686626"/>
                    </a:cubicBezTo>
                    <a:cubicBezTo>
                      <a:pt x="831532" y="1783410"/>
                      <a:pt x="674613" y="1783411"/>
                      <a:pt x="577828" y="1686626"/>
                    </a:cubicBezTo>
                    <a:cubicBezTo>
                      <a:pt x="481044" y="1589842"/>
                      <a:pt x="481044" y="1432922"/>
                      <a:pt x="577829" y="1336138"/>
                    </a:cubicBezTo>
                    <a:cubicBezTo>
                      <a:pt x="630446" y="1283520"/>
                      <a:pt x="700837" y="1259508"/>
                      <a:pt x="769512" y="1264796"/>
                    </a:cubicBezTo>
                    <a:cubicBezTo>
                      <a:pt x="815356" y="1267078"/>
                      <a:pt x="855728" y="1247690"/>
                      <a:pt x="888494" y="1211390"/>
                    </a:cubicBezTo>
                    <a:lnTo>
                      <a:pt x="908816" y="1187913"/>
                    </a:lnTo>
                    <a:cubicBezTo>
                      <a:pt x="932421" y="1145103"/>
                      <a:pt x="928577" y="1118677"/>
                      <a:pt x="909040" y="1082585"/>
                    </a:cubicBezTo>
                    <a:cubicBezTo>
                      <a:pt x="658225" y="884883"/>
                      <a:pt x="342873" y="766296"/>
                      <a:pt x="0" y="761802"/>
                    </a:cubicBezTo>
                    <a:close/>
                  </a:path>
                </a:pathLst>
              </a:custGeom>
              <a:solidFill>
                <a:srgbClr val="36B0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2"/>
              <p:cNvSpPr/>
              <p:nvPr/>
            </p:nvSpPr>
            <p:spPr>
              <a:xfrm rot="5400000">
                <a:off x="4625636" y="3637490"/>
                <a:ext cx="2260644" cy="2260652"/>
              </a:xfrm>
              <a:custGeom>
                <a:avLst/>
                <a:gdLst/>
                <a:ahLst/>
                <a:cxnLst/>
                <a:rect l="l" t="t" r="r" b="b"/>
                <a:pathLst>
                  <a:path w="2260644" h="2260652">
                    <a:moveTo>
                      <a:pt x="0" y="761810"/>
                    </a:moveTo>
                    <a:lnTo>
                      <a:pt x="0" y="0"/>
                    </a:lnTo>
                    <a:cubicBezTo>
                      <a:pt x="1243372" y="11782"/>
                      <a:pt x="2248863" y="1017281"/>
                      <a:pt x="2260644" y="2260652"/>
                    </a:cubicBezTo>
                    <a:lnTo>
                      <a:pt x="1498837" y="2260652"/>
                    </a:lnTo>
                    <a:cubicBezTo>
                      <a:pt x="1494318" y="1915827"/>
                      <a:pt x="1374410" y="1598834"/>
                      <a:pt x="1174825" y="1347212"/>
                    </a:cubicBezTo>
                    <a:cubicBezTo>
                      <a:pt x="1133996" y="1332094"/>
                      <a:pt x="1106383" y="1333073"/>
                      <a:pt x="1062361" y="1367922"/>
                    </a:cubicBezTo>
                    <a:lnTo>
                      <a:pt x="1049179" y="1379332"/>
                    </a:lnTo>
                    <a:cubicBezTo>
                      <a:pt x="1015475" y="1411139"/>
                      <a:pt x="997501" y="1449924"/>
                      <a:pt x="999506" y="1493735"/>
                    </a:cubicBezTo>
                    <a:cubicBezTo>
                      <a:pt x="1005229" y="1562791"/>
                      <a:pt x="981246" y="1633705"/>
                      <a:pt x="928317" y="1686634"/>
                    </a:cubicBezTo>
                    <a:cubicBezTo>
                      <a:pt x="831532" y="1783418"/>
                      <a:pt x="674613" y="1783419"/>
                      <a:pt x="577828" y="1686634"/>
                    </a:cubicBezTo>
                    <a:cubicBezTo>
                      <a:pt x="481044" y="1589850"/>
                      <a:pt x="481044" y="1432930"/>
                      <a:pt x="577829" y="1336146"/>
                    </a:cubicBezTo>
                    <a:cubicBezTo>
                      <a:pt x="630446" y="1283528"/>
                      <a:pt x="700837" y="1259516"/>
                      <a:pt x="769512" y="1264804"/>
                    </a:cubicBezTo>
                    <a:cubicBezTo>
                      <a:pt x="815356" y="1267086"/>
                      <a:pt x="855728" y="1247698"/>
                      <a:pt x="888494" y="1211398"/>
                    </a:cubicBezTo>
                    <a:lnTo>
                      <a:pt x="908816" y="1187921"/>
                    </a:lnTo>
                    <a:cubicBezTo>
                      <a:pt x="932421" y="1145111"/>
                      <a:pt x="928577" y="1118685"/>
                      <a:pt x="909040" y="1082593"/>
                    </a:cubicBezTo>
                    <a:cubicBezTo>
                      <a:pt x="658225" y="884891"/>
                      <a:pt x="342873" y="766304"/>
                      <a:pt x="0" y="761810"/>
                    </a:cubicBezTo>
                    <a:close/>
                  </a:path>
                </a:pathLst>
              </a:custGeom>
              <a:solidFill>
                <a:srgbClr val="F8D50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2"/>
              <p:cNvSpPr/>
              <p:nvPr/>
            </p:nvSpPr>
            <p:spPr>
              <a:xfrm flipH="1">
                <a:off x="2252833" y="1267124"/>
                <a:ext cx="2260651" cy="2260642"/>
              </a:xfrm>
              <a:custGeom>
                <a:avLst/>
                <a:gdLst/>
                <a:ahLst/>
                <a:cxnLst/>
                <a:rect l="l" t="t" r="r" b="b"/>
                <a:pathLst>
                  <a:path w="2260651" h="2260642">
                    <a:moveTo>
                      <a:pt x="0" y="0"/>
                    </a:moveTo>
                    <a:lnTo>
                      <a:pt x="0" y="761802"/>
                    </a:lnTo>
                    <a:cubicBezTo>
                      <a:pt x="342873" y="766296"/>
                      <a:pt x="658224" y="884884"/>
                      <a:pt x="909039" y="1082585"/>
                    </a:cubicBezTo>
                    <a:cubicBezTo>
                      <a:pt x="928576" y="1118677"/>
                      <a:pt x="932420" y="1145103"/>
                      <a:pt x="908815" y="1187913"/>
                    </a:cubicBezTo>
                    <a:lnTo>
                      <a:pt x="888493" y="1211390"/>
                    </a:lnTo>
                    <a:cubicBezTo>
                      <a:pt x="855727" y="1247690"/>
                      <a:pt x="815355" y="1267078"/>
                      <a:pt x="769511" y="1264796"/>
                    </a:cubicBezTo>
                    <a:cubicBezTo>
                      <a:pt x="700836" y="1259508"/>
                      <a:pt x="630445" y="1283520"/>
                      <a:pt x="577828" y="1336138"/>
                    </a:cubicBezTo>
                    <a:cubicBezTo>
                      <a:pt x="481043" y="1432922"/>
                      <a:pt x="481043" y="1589842"/>
                      <a:pt x="577827" y="1686626"/>
                    </a:cubicBezTo>
                    <a:cubicBezTo>
                      <a:pt x="674612" y="1783411"/>
                      <a:pt x="831531" y="1783410"/>
                      <a:pt x="928316" y="1686626"/>
                    </a:cubicBezTo>
                    <a:cubicBezTo>
                      <a:pt x="981245" y="1633697"/>
                      <a:pt x="1005228" y="1562783"/>
                      <a:pt x="999505" y="1493727"/>
                    </a:cubicBezTo>
                    <a:cubicBezTo>
                      <a:pt x="997500" y="1449916"/>
                      <a:pt x="1015474" y="1411131"/>
                      <a:pt x="1049178" y="1379324"/>
                    </a:cubicBezTo>
                    <a:lnTo>
                      <a:pt x="1062360" y="1367914"/>
                    </a:lnTo>
                    <a:cubicBezTo>
                      <a:pt x="1106382" y="1333065"/>
                      <a:pt x="1133995" y="1332086"/>
                      <a:pt x="1174824" y="1347204"/>
                    </a:cubicBezTo>
                    <a:cubicBezTo>
                      <a:pt x="1374409" y="1598825"/>
                      <a:pt x="1494317" y="1915818"/>
                      <a:pt x="1498835" y="2260642"/>
                    </a:cubicBezTo>
                    <a:lnTo>
                      <a:pt x="2260651" y="2260642"/>
                    </a:lnTo>
                    <a:cubicBezTo>
                      <a:pt x="2248868" y="1017273"/>
                      <a:pt x="1243371" y="11782"/>
                      <a:pt x="0" y="0"/>
                    </a:cubicBezTo>
                    <a:close/>
                  </a:path>
                </a:pathLst>
              </a:custGeom>
              <a:solidFill>
                <a:srgbClr val="F72525"/>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2"/>
              <p:cNvSpPr/>
              <p:nvPr/>
            </p:nvSpPr>
            <p:spPr>
              <a:xfrm rot="16200000" flipH="1">
                <a:off x="2253979" y="3638648"/>
                <a:ext cx="2263080" cy="2260773"/>
              </a:xfrm>
              <a:custGeom>
                <a:avLst/>
                <a:gdLst/>
                <a:ahLst/>
                <a:cxnLst/>
                <a:rect l="l" t="t" r="r" b="b"/>
                <a:pathLst>
                  <a:path w="2263080" h="2260773">
                    <a:moveTo>
                      <a:pt x="0" y="0"/>
                    </a:moveTo>
                    <a:lnTo>
                      <a:pt x="0" y="761829"/>
                    </a:lnTo>
                    <a:cubicBezTo>
                      <a:pt x="343814" y="765864"/>
                      <a:pt x="660067" y="884545"/>
                      <a:pt x="911476" y="1082715"/>
                    </a:cubicBezTo>
                    <a:cubicBezTo>
                      <a:pt x="931013" y="1118807"/>
                      <a:pt x="934857" y="1145233"/>
                      <a:pt x="911252" y="1188043"/>
                    </a:cubicBezTo>
                    <a:lnTo>
                      <a:pt x="890930" y="1211520"/>
                    </a:lnTo>
                    <a:cubicBezTo>
                      <a:pt x="858164" y="1247820"/>
                      <a:pt x="817792" y="1267208"/>
                      <a:pt x="771948" y="1264926"/>
                    </a:cubicBezTo>
                    <a:cubicBezTo>
                      <a:pt x="703273" y="1259638"/>
                      <a:pt x="632882" y="1283650"/>
                      <a:pt x="580265" y="1336268"/>
                    </a:cubicBezTo>
                    <a:cubicBezTo>
                      <a:pt x="483480" y="1433052"/>
                      <a:pt x="483480" y="1589972"/>
                      <a:pt x="580264" y="1686756"/>
                    </a:cubicBezTo>
                    <a:cubicBezTo>
                      <a:pt x="677049" y="1783541"/>
                      <a:pt x="833968" y="1783540"/>
                      <a:pt x="930753" y="1686756"/>
                    </a:cubicBezTo>
                    <a:cubicBezTo>
                      <a:pt x="983682" y="1633827"/>
                      <a:pt x="1007665" y="1562913"/>
                      <a:pt x="1001942" y="1493857"/>
                    </a:cubicBezTo>
                    <a:cubicBezTo>
                      <a:pt x="999937" y="1450046"/>
                      <a:pt x="1017911" y="1411261"/>
                      <a:pt x="1051615" y="1379454"/>
                    </a:cubicBezTo>
                    <a:lnTo>
                      <a:pt x="1064797" y="1368044"/>
                    </a:lnTo>
                    <a:cubicBezTo>
                      <a:pt x="1108819" y="1333195"/>
                      <a:pt x="1136432" y="1332216"/>
                      <a:pt x="1177261" y="1347334"/>
                    </a:cubicBezTo>
                    <a:cubicBezTo>
                      <a:pt x="1376846" y="1598955"/>
                      <a:pt x="1496754" y="1915948"/>
                      <a:pt x="1501272" y="2260773"/>
                    </a:cubicBezTo>
                    <a:lnTo>
                      <a:pt x="2263080" y="2260773"/>
                    </a:lnTo>
                    <a:cubicBezTo>
                      <a:pt x="2251291" y="1016590"/>
                      <a:pt x="1244493" y="10590"/>
                      <a:pt x="0" y="0"/>
                    </a:cubicBezTo>
                    <a:close/>
                  </a:path>
                </a:pathLst>
              </a:custGeom>
              <a:solidFill>
                <a:srgbClr val="0070C0"/>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24"/>
              <p:cNvSpPr>
                <a:spLocks noChangeAspect="1"/>
              </p:cNvSpPr>
              <p:nvPr/>
            </p:nvSpPr>
            <p:spPr>
              <a:xfrm>
                <a:off x="3039676" y="2053966"/>
                <a:ext cx="3059766" cy="3059766"/>
              </a:xfrm>
              <a:custGeom>
                <a:avLst/>
                <a:gdLst/>
                <a:ahLst/>
                <a:cxnLst/>
                <a:rect l="l" t="t" r="r" b="b"/>
                <a:pathLst>
                  <a:path w="3059766" h="3059766">
                    <a:moveTo>
                      <a:pt x="1529883" y="0"/>
                    </a:moveTo>
                    <a:cubicBezTo>
                      <a:pt x="1902799" y="0"/>
                      <a:pt x="2244551" y="133425"/>
                      <a:pt x="2509745" y="355454"/>
                    </a:cubicBezTo>
                    <a:cubicBezTo>
                      <a:pt x="2509352" y="369197"/>
                      <a:pt x="2504297" y="383801"/>
                      <a:pt x="2494774" y="401071"/>
                    </a:cubicBezTo>
                    <a:lnTo>
                      <a:pt x="2474452" y="424548"/>
                    </a:lnTo>
                    <a:cubicBezTo>
                      <a:pt x="2441686" y="460848"/>
                      <a:pt x="2401314" y="480236"/>
                      <a:pt x="2355470" y="477954"/>
                    </a:cubicBezTo>
                    <a:cubicBezTo>
                      <a:pt x="2286795" y="472666"/>
                      <a:pt x="2216404" y="496678"/>
                      <a:pt x="2163787" y="549296"/>
                    </a:cubicBezTo>
                    <a:cubicBezTo>
                      <a:pt x="2067002" y="646080"/>
                      <a:pt x="2067002" y="803000"/>
                      <a:pt x="2163786" y="899784"/>
                    </a:cubicBezTo>
                    <a:cubicBezTo>
                      <a:pt x="2260571" y="996569"/>
                      <a:pt x="2417490" y="996568"/>
                      <a:pt x="2514275" y="899784"/>
                    </a:cubicBezTo>
                    <a:cubicBezTo>
                      <a:pt x="2567204" y="846855"/>
                      <a:pt x="2591187" y="775941"/>
                      <a:pt x="2585464" y="706885"/>
                    </a:cubicBezTo>
                    <a:cubicBezTo>
                      <a:pt x="2583459" y="663074"/>
                      <a:pt x="2601433" y="624289"/>
                      <a:pt x="2635137" y="592482"/>
                    </a:cubicBezTo>
                    <a:lnTo>
                      <a:pt x="2648319" y="581072"/>
                    </a:lnTo>
                    <a:cubicBezTo>
                      <a:pt x="2670473" y="563535"/>
                      <a:pt x="2688471" y="554575"/>
                      <a:pt x="2706097" y="551984"/>
                    </a:cubicBezTo>
                    <a:cubicBezTo>
                      <a:pt x="2927022" y="816962"/>
                      <a:pt x="3059766" y="1157921"/>
                      <a:pt x="3059766" y="1529883"/>
                    </a:cubicBezTo>
                    <a:cubicBezTo>
                      <a:pt x="3059766" y="1901751"/>
                      <a:pt x="2927090" y="2242631"/>
                      <a:pt x="2706274" y="2507587"/>
                    </a:cubicBezTo>
                    <a:cubicBezTo>
                      <a:pt x="2691987" y="2507407"/>
                      <a:pt x="2676804" y="2502334"/>
                      <a:pt x="2658687" y="2492344"/>
                    </a:cubicBezTo>
                    <a:lnTo>
                      <a:pt x="2635210" y="2472022"/>
                    </a:lnTo>
                    <a:cubicBezTo>
                      <a:pt x="2598910" y="2439256"/>
                      <a:pt x="2579522" y="2398884"/>
                      <a:pt x="2581804" y="2353040"/>
                    </a:cubicBezTo>
                    <a:cubicBezTo>
                      <a:pt x="2587092" y="2284365"/>
                      <a:pt x="2563080" y="2213974"/>
                      <a:pt x="2510462" y="2161357"/>
                    </a:cubicBezTo>
                    <a:cubicBezTo>
                      <a:pt x="2413678" y="2064572"/>
                      <a:pt x="2256758" y="2064572"/>
                      <a:pt x="2159974" y="2161356"/>
                    </a:cubicBezTo>
                    <a:cubicBezTo>
                      <a:pt x="2063189" y="2258141"/>
                      <a:pt x="2063190" y="2415060"/>
                      <a:pt x="2159974" y="2511845"/>
                    </a:cubicBezTo>
                    <a:cubicBezTo>
                      <a:pt x="2212903" y="2564774"/>
                      <a:pt x="2283817" y="2588757"/>
                      <a:pt x="2352873" y="2583034"/>
                    </a:cubicBezTo>
                    <a:cubicBezTo>
                      <a:pt x="2396684" y="2581029"/>
                      <a:pt x="2435469" y="2599003"/>
                      <a:pt x="2467276" y="2632707"/>
                    </a:cubicBezTo>
                    <a:lnTo>
                      <a:pt x="2478686" y="2645889"/>
                    </a:lnTo>
                    <a:cubicBezTo>
                      <a:pt x="2497029" y="2669060"/>
                      <a:pt x="2505988" y="2687685"/>
                      <a:pt x="2507743" y="2706133"/>
                    </a:cubicBezTo>
                    <a:cubicBezTo>
                      <a:pt x="2242769" y="2927036"/>
                      <a:pt x="1901827" y="3059766"/>
                      <a:pt x="1529883" y="3059766"/>
                    </a:cubicBezTo>
                    <a:cubicBezTo>
                      <a:pt x="1159113" y="3059766"/>
                      <a:pt x="819148" y="2927871"/>
                      <a:pt x="554441" y="2708330"/>
                    </a:cubicBezTo>
                    <a:cubicBezTo>
                      <a:pt x="556276" y="2689962"/>
                      <a:pt x="565237" y="2671397"/>
                      <a:pt x="583501" y="2648326"/>
                    </a:cubicBezTo>
                    <a:lnTo>
                      <a:pt x="594911" y="2635144"/>
                    </a:lnTo>
                    <a:cubicBezTo>
                      <a:pt x="626718" y="2601440"/>
                      <a:pt x="665503" y="2583466"/>
                      <a:pt x="709314" y="2585471"/>
                    </a:cubicBezTo>
                    <a:cubicBezTo>
                      <a:pt x="778370" y="2591194"/>
                      <a:pt x="849284" y="2567211"/>
                      <a:pt x="902213" y="2514282"/>
                    </a:cubicBezTo>
                    <a:cubicBezTo>
                      <a:pt x="998997" y="2417497"/>
                      <a:pt x="998998" y="2260578"/>
                      <a:pt x="902213" y="2163793"/>
                    </a:cubicBezTo>
                    <a:cubicBezTo>
                      <a:pt x="805429" y="2067009"/>
                      <a:pt x="648509" y="2067009"/>
                      <a:pt x="551725" y="2163794"/>
                    </a:cubicBezTo>
                    <a:cubicBezTo>
                      <a:pt x="499107" y="2216411"/>
                      <a:pt x="475095" y="2286802"/>
                      <a:pt x="480383" y="2355477"/>
                    </a:cubicBezTo>
                    <a:cubicBezTo>
                      <a:pt x="482665" y="2401321"/>
                      <a:pt x="463277" y="2441693"/>
                      <a:pt x="426977" y="2474459"/>
                    </a:cubicBezTo>
                    <a:lnTo>
                      <a:pt x="403500" y="2494781"/>
                    </a:lnTo>
                    <a:cubicBezTo>
                      <a:pt x="385303" y="2504814"/>
                      <a:pt x="370067" y="2509888"/>
                      <a:pt x="355729" y="2510049"/>
                    </a:cubicBezTo>
                    <a:cubicBezTo>
                      <a:pt x="133531" y="2244821"/>
                      <a:pt x="0" y="1902946"/>
                      <a:pt x="0" y="1529883"/>
                    </a:cubicBezTo>
                    <a:cubicBezTo>
                      <a:pt x="0" y="1157920"/>
                      <a:pt x="132745" y="816961"/>
                      <a:pt x="353670" y="551983"/>
                    </a:cubicBezTo>
                    <a:cubicBezTo>
                      <a:pt x="371296" y="554574"/>
                      <a:pt x="389294" y="563534"/>
                      <a:pt x="411447" y="581071"/>
                    </a:cubicBezTo>
                    <a:lnTo>
                      <a:pt x="424629" y="592481"/>
                    </a:lnTo>
                    <a:cubicBezTo>
                      <a:pt x="458333" y="624288"/>
                      <a:pt x="476307" y="663073"/>
                      <a:pt x="474302" y="706884"/>
                    </a:cubicBezTo>
                    <a:cubicBezTo>
                      <a:pt x="468579" y="775940"/>
                      <a:pt x="492562" y="846854"/>
                      <a:pt x="545491" y="899783"/>
                    </a:cubicBezTo>
                    <a:cubicBezTo>
                      <a:pt x="642276" y="996567"/>
                      <a:pt x="799195" y="996568"/>
                      <a:pt x="895980" y="899783"/>
                    </a:cubicBezTo>
                    <a:cubicBezTo>
                      <a:pt x="992764" y="802999"/>
                      <a:pt x="992764" y="646079"/>
                      <a:pt x="895979" y="549295"/>
                    </a:cubicBezTo>
                    <a:cubicBezTo>
                      <a:pt x="843362" y="496677"/>
                      <a:pt x="772971" y="472665"/>
                      <a:pt x="704296" y="477953"/>
                    </a:cubicBezTo>
                    <a:cubicBezTo>
                      <a:pt x="658452" y="480235"/>
                      <a:pt x="618080" y="460847"/>
                      <a:pt x="585314" y="424547"/>
                    </a:cubicBezTo>
                    <a:lnTo>
                      <a:pt x="564992" y="401070"/>
                    </a:lnTo>
                    <a:cubicBezTo>
                      <a:pt x="555470" y="383801"/>
                      <a:pt x="550414" y="369197"/>
                      <a:pt x="550021" y="355454"/>
                    </a:cubicBezTo>
                    <a:cubicBezTo>
                      <a:pt x="815216" y="133425"/>
                      <a:pt x="1156968" y="0"/>
                      <a:pt x="1529883" y="0"/>
                    </a:cubicBezTo>
                    <a:close/>
                  </a:path>
                </a:pathLst>
              </a:custGeom>
              <a:solidFill>
                <a:schemeClr val="bg1">
                  <a:lumMod val="95000"/>
                </a:schemeClr>
              </a:solidFill>
              <a:ln>
                <a:noFill/>
              </a:ln>
              <a:sp3d extrusionH="508000" prstMaterial="plastic">
                <a:bevelT w="1905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EYFS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4" name="TextBox 3"/>
            <p:cNvSpPr txBox="1"/>
            <p:nvPr/>
          </p:nvSpPr>
          <p:spPr>
            <a:xfrm rot="18720000">
              <a:off x="2577456" y="2256370"/>
              <a:ext cx="1723549" cy="1046195"/>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WRITING</a:t>
              </a:r>
              <a:endParaRPr lang="en-US" sz="1600" b="1" dirty="0">
                <a:solidFill>
                  <a:schemeClr val="bg1"/>
                </a:solidFill>
                <a:effectLst>
                  <a:outerShdw blurRad="50800" dist="38100" dir="2700000" algn="tl" rotWithShape="0">
                    <a:prstClr val="black">
                      <a:alpha val="40000"/>
                    </a:prstClr>
                  </a:outerShdw>
                </a:effectLst>
              </a:endParaRPr>
            </a:p>
          </p:txBody>
        </p:sp>
        <p:sp>
          <p:nvSpPr>
            <p:cNvPr id="5" name="TextBox 4"/>
            <p:cNvSpPr txBox="1"/>
            <p:nvPr/>
          </p:nvSpPr>
          <p:spPr>
            <a:xfrm rot="2700000">
              <a:off x="2694712" y="4407582"/>
              <a:ext cx="1975617" cy="859251"/>
            </a:xfrm>
            <a:prstGeom prst="rect">
              <a:avLst/>
            </a:prstGeom>
            <a:noFill/>
            <a:scene3d>
              <a:camera prst="perspectiveContrastingRightFacing" fov="2700000">
                <a:rot lat="238412" lon="365640" rev="614679"/>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5400000" algn="t" rotWithShape="0">
                      <a:prstClr val="black">
                        <a:alpha val="40000"/>
                      </a:prstClr>
                    </a:outerShdw>
                  </a:effectLst>
                </a:rPr>
                <a:t>MATHS</a:t>
              </a:r>
              <a:endParaRPr lang="en-US" sz="1200" b="1" dirty="0">
                <a:solidFill>
                  <a:schemeClr val="bg1"/>
                </a:solidFill>
                <a:effectLst>
                  <a:outerShdw blurRad="50800" dist="38100" dir="5400000" algn="t" rotWithShape="0">
                    <a:prstClr val="black">
                      <a:alpha val="40000"/>
                    </a:prstClr>
                  </a:outerShdw>
                </a:effectLst>
              </a:endParaRPr>
            </a:p>
          </p:txBody>
        </p:sp>
        <p:sp>
          <p:nvSpPr>
            <p:cNvPr id="6" name="TextBox 5"/>
            <p:cNvSpPr txBox="1"/>
            <p:nvPr/>
          </p:nvSpPr>
          <p:spPr>
            <a:xfrm rot="18420000">
              <a:off x="4793589" y="3917156"/>
              <a:ext cx="2175361" cy="1025253"/>
            </a:xfrm>
            <a:prstGeom prst="rect">
              <a:avLst/>
            </a:prstGeom>
            <a:noFill/>
            <a:scene3d>
              <a:camera prst="perspectiveContrastingRightFacing" fov="2700000">
                <a:rot lat="128711" lon="956398" rev="646286"/>
              </a:camera>
              <a:lightRig rig="threePt" dir="t"/>
            </a:scene3d>
          </p:spPr>
          <p:txBody>
            <a:bodyPr wrap="none" rtlCol="0">
              <a:prstTxWarp prst="textArchDown">
                <a:avLst/>
              </a:prstTxWarp>
              <a:spAutoFit/>
            </a:bodyPr>
            <a:lstStyle/>
            <a:p>
              <a:pPr algn="ctr"/>
              <a:r>
                <a:rPr lang="en-US" sz="1200" b="1" dirty="0" smtClean="0">
                  <a:solidFill>
                    <a:schemeClr val="bg1"/>
                  </a:solidFill>
                  <a:effectLst>
                    <a:outerShdw blurRad="50800" dist="38100" dir="2700000" algn="tl" rotWithShape="0">
                      <a:prstClr val="black">
                        <a:alpha val="40000"/>
                      </a:prstClr>
                    </a:outerShdw>
                  </a:effectLst>
                </a:rPr>
                <a:t>READING</a:t>
              </a:r>
              <a:endParaRPr lang="en-US" sz="1200" b="1" dirty="0">
                <a:solidFill>
                  <a:schemeClr val="bg1"/>
                </a:solidFill>
                <a:effectLst>
                  <a:outerShdw blurRad="50800" dist="38100" dir="2700000" algn="tl" rotWithShape="0">
                    <a:prstClr val="black">
                      <a:alpha val="40000"/>
                    </a:prstClr>
                  </a:outerShdw>
                </a:effectLst>
              </a:endParaRPr>
            </a:p>
          </p:txBody>
        </p:sp>
        <p:sp>
          <p:nvSpPr>
            <p:cNvPr id="7" name="TextBox 6"/>
            <p:cNvSpPr txBox="1"/>
            <p:nvPr/>
          </p:nvSpPr>
          <p:spPr>
            <a:xfrm rot="3002476">
              <a:off x="4822554" y="1254345"/>
              <a:ext cx="2243144" cy="1046196"/>
            </a:xfrm>
            <a:prstGeom prst="rect">
              <a:avLst/>
            </a:prstGeom>
            <a:noFill/>
            <a:scene3d>
              <a:camera prst="perspectiveContrastingRightFacing" fov="2700000">
                <a:rot lat="238412" lon="365640" rev="614679"/>
              </a:camera>
              <a:lightRig rig="threePt" dir="t"/>
            </a:scene3d>
          </p:spPr>
          <p:txBody>
            <a:bodyPr wrap="none" rtlCol="0">
              <a:prstTxWarp prst="textArchUp">
                <a:avLst>
                  <a:gd name="adj" fmla="val 9935011"/>
                </a:avLst>
              </a:prstTxWarp>
              <a:spAutoFit/>
            </a:bodyPr>
            <a:lstStyle/>
            <a:p>
              <a:pPr algn="ctr"/>
              <a:r>
                <a:rPr lang="en-US" sz="1100" b="1" dirty="0" smtClean="0">
                  <a:solidFill>
                    <a:schemeClr val="bg1"/>
                  </a:solidFill>
                  <a:effectLst>
                    <a:outerShdw blurRad="50800" dist="38100" dir="2700000" algn="tl" rotWithShape="0">
                      <a:prstClr val="black">
                        <a:alpha val="40000"/>
                      </a:prstClr>
                    </a:outerShdw>
                  </a:effectLst>
                </a:rPr>
                <a:t>PHONICS</a:t>
              </a:r>
              <a:r>
                <a:rPr lang="en-US" sz="2000" b="1" dirty="0" smtClean="0">
                  <a:solidFill>
                    <a:schemeClr val="bg1"/>
                  </a:solidFill>
                  <a:effectLst>
                    <a:outerShdw blurRad="50800" dist="38100" dir="2700000" algn="tl" rotWithShape="0">
                      <a:prstClr val="black">
                        <a:alpha val="40000"/>
                      </a:prstClr>
                    </a:outerShdw>
                  </a:effectLst>
                </a:rPr>
                <a:t> </a:t>
              </a:r>
              <a:endParaRPr lang="en-US" sz="2000" b="1" dirty="0">
                <a:solidFill>
                  <a:schemeClr val="bg1"/>
                </a:solidFill>
                <a:effectLst>
                  <a:outerShdw blurRad="50800" dist="38100" dir="2700000" algn="tl" rotWithShape="0">
                    <a:prstClr val="black">
                      <a:alpha val="40000"/>
                    </a:prstClr>
                  </a:outerShdw>
                </a:effectLst>
              </a:endParaRPr>
            </a:p>
          </p:txBody>
        </p:sp>
      </p:grpSp>
      <p:sp>
        <p:nvSpPr>
          <p:cNvPr id="19" name="Rectangle 18"/>
          <p:cNvSpPr/>
          <p:nvPr/>
        </p:nvSpPr>
        <p:spPr>
          <a:xfrm>
            <a:off x="528353" y="903134"/>
            <a:ext cx="8102579" cy="2677656"/>
          </a:xfrm>
          <a:prstGeom prst="rect">
            <a:avLst/>
          </a:prstGeom>
        </p:spPr>
        <p:txBody>
          <a:bodyPr wrap="square">
            <a:spAutoFit/>
          </a:bodyPr>
          <a:lstStyle/>
          <a:p>
            <a:pPr>
              <a:buClr>
                <a:srgbClr val="515151"/>
              </a:buClr>
              <a:buSzPct val="75000"/>
            </a:pPr>
            <a:r>
              <a:rPr lang="en-US" altLang="en-US" sz="2400" dirty="0" smtClean="0">
                <a:latin typeface="Comic Sans MS" panose="030F0702030302020204" pitchFamily="66" charset="0"/>
              </a:rPr>
              <a:t>Phase 2 starts at the beginning of the Reception Year although some children will have been introduced to the first 6 sounds (</a:t>
            </a:r>
            <a:r>
              <a:rPr lang="en-US" altLang="en-US" sz="2400" dirty="0" err="1" smtClean="0">
                <a:latin typeface="Comic Sans MS" panose="030F0702030302020204" pitchFamily="66" charset="0"/>
              </a:rPr>
              <a:t>satpin</a:t>
            </a:r>
            <a:r>
              <a:rPr lang="en-US" altLang="en-US" sz="2400" dirty="0" smtClean="0">
                <a:latin typeface="Comic Sans MS" panose="030F0702030302020204" pitchFamily="66" charset="0"/>
              </a:rPr>
              <a:t>) in their nursery / pre-school  setting.  Phase 2 introduces </a:t>
            </a:r>
            <a:r>
              <a:rPr lang="en-US" altLang="en-US" sz="2400" dirty="0">
                <a:latin typeface="Comic Sans MS" panose="030F0702030302020204" pitchFamily="66" charset="0"/>
              </a:rPr>
              <a:t>19 grapheme-phoneme </a:t>
            </a:r>
            <a:r>
              <a:rPr lang="en-US" altLang="en-US" sz="2400" dirty="0" smtClean="0">
                <a:latin typeface="Comic Sans MS" panose="030F0702030302020204" pitchFamily="66" charset="0"/>
              </a:rPr>
              <a:t>correspondences (GPCs).  As </a:t>
            </a:r>
            <a:r>
              <a:rPr lang="en-US" altLang="en-US" sz="2400" dirty="0">
                <a:latin typeface="Comic Sans MS" panose="030F0702030302020204" pitchFamily="66" charset="0"/>
              </a:rPr>
              <a:t>soon as children have </a:t>
            </a:r>
            <a:r>
              <a:rPr lang="en-US" altLang="en-US" sz="2400" dirty="0" smtClean="0">
                <a:latin typeface="Comic Sans MS" panose="030F0702030302020204" pitchFamily="66" charset="0"/>
              </a:rPr>
              <a:t> learnt a small </a:t>
            </a:r>
            <a:r>
              <a:rPr lang="en-US" altLang="en-US" sz="2400" dirty="0">
                <a:latin typeface="Comic Sans MS" panose="030F0702030302020204" pitchFamily="66" charset="0"/>
              </a:rPr>
              <a:t>number of grapheme/ phoneme correspondences, blending and segmenting can </a:t>
            </a:r>
            <a:r>
              <a:rPr lang="en-US" altLang="en-US" sz="2400" dirty="0" smtClean="0">
                <a:latin typeface="Comic Sans MS" panose="030F0702030302020204" pitchFamily="66" charset="0"/>
              </a:rPr>
              <a:t>begin. </a:t>
            </a:r>
            <a:endParaRPr lang="en-US" altLang="en-US" sz="2400" dirty="0">
              <a:latin typeface="Comic Sans MS" panose="030F0702030302020204" pitchFamily="66"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3874081318"/>
              </p:ext>
            </p:extLst>
          </p:nvPr>
        </p:nvGraphicFramePr>
        <p:xfrm>
          <a:off x="713461" y="3775577"/>
          <a:ext cx="6096000" cy="22199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55064">
                <a:tc>
                  <a:txBody>
                    <a:bodyPr/>
                    <a:lstStyle/>
                    <a:p>
                      <a:r>
                        <a:rPr lang="en-GB" sz="1800" dirty="0" smtClean="0">
                          <a:latin typeface="Comic Sans MS" panose="030F0702030302020204" pitchFamily="66" charset="0"/>
                        </a:rPr>
                        <a:t>Set </a:t>
                      </a:r>
                      <a:endParaRPr lang="en-GB" sz="1800" dirty="0">
                        <a:latin typeface="Comic Sans MS" panose="030F0702030302020204" pitchFamily="66" charset="0"/>
                      </a:endParaRPr>
                    </a:p>
                  </a:txBody>
                  <a:tcPr/>
                </a:tc>
                <a:tc>
                  <a:txBody>
                    <a:bodyPr/>
                    <a:lstStyle/>
                    <a:p>
                      <a:r>
                        <a:rPr lang="en-GB" sz="1800" dirty="0" smtClean="0">
                          <a:latin typeface="Comic Sans MS" panose="030F0702030302020204" pitchFamily="66" charset="0"/>
                        </a:rPr>
                        <a:t>Phoneme </a:t>
                      </a:r>
                      <a:endParaRPr lang="en-GB" sz="1800" dirty="0">
                        <a:latin typeface="Comic Sans MS" panose="030F0702030302020204" pitchFamily="66" charset="0"/>
                      </a:endParaRPr>
                    </a:p>
                  </a:txBody>
                  <a:tcPr/>
                </a:tc>
                <a:tc>
                  <a:txBody>
                    <a:bodyPr/>
                    <a:lstStyle/>
                    <a:p>
                      <a:r>
                        <a:rPr lang="en-GB" sz="1800" dirty="0" smtClean="0">
                          <a:latin typeface="Comic Sans MS" panose="030F0702030302020204" pitchFamily="66" charset="0"/>
                        </a:rPr>
                        <a:t>Tricky words </a:t>
                      </a:r>
                      <a:endParaRPr lang="en-GB" sz="1800" dirty="0">
                        <a:latin typeface="Comic Sans MS" panose="030F0702030302020204" pitchFamily="66" charset="0"/>
                      </a:endParaRPr>
                    </a:p>
                  </a:txBody>
                  <a:tcPr/>
                </a:tc>
                <a:extLst>
                  <a:ext uri="{0D108BD9-81ED-4DB2-BD59-A6C34878D82A}">
                    <a16:rowId xmlns:a16="http://schemas.microsoft.com/office/drawing/2014/main" val="10000"/>
                  </a:ext>
                </a:extLst>
              </a:tr>
              <a:tr h="370840">
                <a:tc>
                  <a:txBody>
                    <a:bodyPr/>
                    <a:lstStyle/>
                    <a:p>
                      <a:r>
                        <a:rPr lang="en-GB" sz="1800" b="0" dirty="0" smtClean="0">
                          <a:latin typeface="Comic Sans MS" panose="030F0702030302020204" pitchFamily="66" charset="0"/>
                        </a:rPr>
                        <a:t>Set 1</a:t>
                      </a:r>
                      <a:endParaRPr lang="en-GB" sz="1800" b="0" dirty="0">
                        <a:latin typeface="Comic Sans MS" panose="030F0702030302020204" pitchFamily="66" charset="0"/>
                      </a:endParaRPr>
                    </a:p>
                  </a:txBody>
                  <a:tcPr/>
                </a:tc>
                <a:tc>
                  <a:txBody>
                    <a:bodyPr/>
                    <a:lstStyle/>
                    <a:p>
                      <a:r>
                        <a:rPr lang="en-GB" sz="1800" b="0" dirty="0" smtClean="0">
                          <a:latin typeface="Comic Sans MS" panose="030F0702030302020204" pitchFamily="66" charset="0"/>
                        </a:rPr>
                        <a:t>s  a  t  p  </a:t>
                      </a:r>
                      <a:endParaRPr lang="en-GB" sz="1800" b="0" dirty="0">
                        <a:latin typeface="Comic Sans MS" panose="030F0702030302020204" pitchFamily="66" charset="0"/>
                      </a:endParaRPr>
                    </a:p>
                  </a:txBody>
                  <a:tcPr/>
                </a:tc>
                <a:tc>
                  <a:txBody>
                    <a:bodyPr/>
                    <a:lstStyle/>
                    <a:p>
                      <a:endParaRPr lang="en-GB" sz="1800" b="0">
                        <a:latin typeface="Comic Sans MS" panose="030F0702030302020204" pitchFamily="66" charset="0"/>
                      </a:endParaRPr>
                    </a:p>
                  </a:txBody>
                  <a:tcPr/>
                </a:tc>
                <a:extLst>
                  <a:ext uri="{0D108BD9-81ED-4DB2-BD59-A6C34878D82A}">
                    <a16:rowId xmlns:a16="http://schemas.microsoft.com/office/drawing/2014/main" val="10001"/>
                  </a:ext>
                </a:extLst>
              </a:tr>
              <a:tr h="370840">
                <a:tc>
                  <a:txBody>
                    <a:bodyPr/>
                    <a:lstStyle/>
                    <a:p>
                      <a:r>
                        <a:rPr lang="en-GB" sz="1800" b="0" dirty="0" smtClean="0">
                          <a:latin typeface="Comic Sans MS" panose="030F0702030302020204" pitchFamily="66" charset="0"/>
                        </a:rPr>
                        <a:t>Set 2</a:t>
                      </a:r>
                      <a:endParaRPr lang="en-GB" sz="1800" b="0" dirty="0">
                        <a:latin typeface="Comic Sans MS" panose="030F0702030302020204" pitchFamily="66" charset="0"/>
                      </a:endParaRPr>
                    </a:p>
                  </a:txBody>
                  <a:tcPr/>
                </a:tc>
                <a:tc>
                  <a:txBody>
                    <a:bodyPr/>
                    <a:lstStyle/>
                    <a:p>
                      <a:r>
                        <a:rPr lang="en-GB" sz="1800" b="0" dirty="0" err="1" smtClean="0">
                          <a:latin typeface="Comic Sans MS" panose="030F0702030302020204" pitchFamily="66" charset="0"/>
                        </a:rPr>
                        <a:t>i</a:t>
                      </a:r>
                      <a:r>
                        <a:rPr lang="en-GB" sz="1800" b="0" dirty="0" smtClean="0">
                          <a:latin typeface="Comic Sans MS" panose="030F0702030302020204" pitchFamily="66" charset="0"/>
                        </a:rPr>
                        <a:t>  n  m  d  </a:t>
                      </a:r>
                      <a:endParaRPr lang="en-GB" sz="1800" b="0" dirty="0">
                        <a:latin typeface="Comic Sans MS" panose="030F0702030302020204" pitchFamily="66" charset="0"/>
                      </a:endParaRPr>
                    </a:p>
                  </a:txBody>
                  <a:tcPr/>
                </a:tc>
                <a:tc>
                  <a:txBody>
                    <a:bodyPr/>
                    <a:lstStyle/>
                    <a:p>
                      <a:endParaRPr lang="en-GB" sz="1800" b="0">
                        <a:latin typeface="Comic Sans MS" panose="030F0702030302020204" pitchFamily="66" charset="0"/>
                      </a:endParaRPr>
                    </a:p>
                  </a:txBody>
                  <a:tcPr/>
                </a:tc>
                <a:extLst>
                  <a:ext uri="{0D108BD9-81ED-4DB2-BD59-A6C34878D82A}">
                    <a16:rowId xmlns:a16="http://schemas.microsoft.com/office/drawing/2014/main" val="10002"/>
                  </a:ext>
                </a:extLst>
              </a:tr>
              <a:tr h="370840">
                <a:tc>
                  <a:txBody>
                    <a:bodyPr/>
                    <a:lstStyle/>
                    <a:p>
                      <a:r>
                        <a:rPr lang="en-GB" sz="1800" b="0" dirty="0" smtClean="0">
                          <a:latin typeface="Comic Sans MS" panose="030F0702030302020204" pitchFamily="66" charset="0"/>
                        </a:rPr>
                        <a:t>Set 3</a:t>
                      </a:r>
                      <a:endParaRPr lang="en-GB" sz="1800" b="0" dirty="0">
                        <a:latin typeface="Comic Sans MS" panose="030F0702030302020204" pitchFamily="66" charset="0"/>
                      </a:endParaRPr>
                    </a:p>
                  </a:txBody>
                  <a:tcPr/>
                </a:tc>
                <a:tc>
                  <a:txBody>
                    <a:bodyPr/>
                    <a:lstStyle/>
                    <a:p>
                      <a:r>
                        <a:rPr lang="en-GB" sz="1800" b="0" dirty="0" smtClean="0">
                          <a:latin typeface="Comic Sans MS" panose="030F0702030302020204" pitchFamily="66" charset="0"/>
                        </a:rPr>
                        <a:t>g  o  c  k  </a:t>
                      </a:r>
                      <a:endParaRPr lang="en-GB" sz="1800" b="0" dirty="0">
                        <a:latin typeface="Comic Sans MS" panose="030F0702030302020204" pitchFamily="66" charset="0"/>
                      </a:endParaRPr>
                    </a:p>
                  </a:txBody>
                  <a:tcPr/>
                </a:tc>
                <a:tc>
                  <a:txBody>
                    <a:bodyPr/>
                    <a:lstStyle/>
                    <a:p>
                      <a:r>
                        <a:rPr lang="en-GB" sz="1800" b="0" dirty="0" smtClean="0">
                          <a:latin typeface="Comic Sans MS" panose="030F0702030302020204" pitchFamily="66" charset="0"/>
                        </a:rPr>
                        <a:t>I  to  the </a:t>
                      </a:r>
                      <a:endParaRPr lang="en-GB" sz="1800" b="0" dirty="0">
                        <a:latin typeface="Comic Sans MS" panose="030F0702030302020204" pitchFamily="66" charset="0"/>
                      </a:endParaRPr>
                    </a:p>
                  </a:txBody>
                  <a:tcPr/>
                </a:tc>
                <a:extLst>
                  <a:ext uri="{0D108BD9-81ED-4DB2-BD59-A6C34878D82A}">
                    <a16:rowId xmlns:a16="http://schemas.microsoft.com/office/drawing/2014/main" val="10003"/>
                  </a:ext>
                </a:extLst>
              </a:tr>
              <a:tr h="370840">
                <a:tc>
                  <a:txBody>
                    <a:bodyPr/>
                    <a:lstStyle/>
                    <a:p>
                      <a:r>
                        <a:rPr lang="en-GB" sz="1800" b="0" dirty="0" smtClean="0">
                          <a:latin typeface="Comic Sans MS" panose="030F0702030302020204" pitchFamily="66" charset="0"/>
                        </a:rPr>
                        <a:t>Set 4</a:t>
                      </a:r>
                      <a:endParaRPr lang="en-GB" sz="1800" b="0" dirty="0">
                        <a:latin typeface="Comic Sans MS" panose="030F0702030302020204" pitchFamily="66" charset="0"/>
                      </a:endParaRPr>
                    </a:p>
                  </a:txBody>
                  <a:tcPr/>
                </a:tc>
                <a:tc>
                  <a:txBody>
                    <a:bodyPr/>
                    <a:lstStyle/>
                    <a:p>
                      <a:r>
                        <a:rPr lang="en-GB" sz="1800" b="0" dirty="0" err="1" smtClean="0">
                          <a:latin typeface="Comic Sans MS" panose="030F0702030302020204" pitchFamily="66" charset="0"/>
                        </a:rPr>
                        <a:t>ck</a:t>
                      </a:r>
                      <a:r>
                        <a:rPr lang="en-GB" sz="1800" b="0" dirty="0" smtClean="0">
                          <a:latin typeface="Comic Sans MS" panose="030F0702030302020204" pitchFamily="66" charset="0"/>
                        </a:rPr>
                        <a:t>  e</a:t>
                      </a:r>
                      <a:r>
                        <a:rPr lang="en-GB" sz="1800" b="0" baseline="0" dirty="0" smtClean="0">
                          <a:latin typeface="Comic Sans MS" panose="030F0702030302020204" pitchFamily="66" charset="0"/>
                        </a:rPr>
                        <a:t>  u  r  </a:t>
                      </a:r>
                      <a:endParaRPr lang="en-GB" sz="1800" b="0" dirty="0">
                        <a:latin typeface="Comic Sans MS" panose="030F0702030302020204" pitchFamily="66" charset="0"/>
                      </a:endParaRPr>
                    </a:p>
                  </a:txBody>
                  <a:tcPr/>
                </a:tc>
                <a:tc>
                  <a:txBody>
                    <a:bodyPr/>
                    <a:lstStyle/>
                    <a:p>
                      <a:r>
                        <a:rPr lang="en-GB" sz="1800" b="0" dirty="0" smtClean="0">
                          <a:latin typeface="Comic Sans MS" panose="030F0702030302020204" pitchFamily="66" charset="0"/>
                        </a:rPr>
                        <a:t>no</a:t>
                      </a:r>
                      <a:r>
                        <a:rPr lang="en-GB" sz="1800" b="0" baseline="0" dirty="0" smtClean="0">
                          <a:latin typeface="Comic Sans MS" panose="030F0702030302020204" pitchFamily="66" charset="0"/>
                        </a:rPr>
                        <a:t> go </a:t>
                      </a:r>
                      <a:endParaRPr lang="en-GB" sz="1800" b="0" dirty="0">
                        <a:latin typeface="Comic Sans MS" panose="030F0702030302020204" pitchFamily="66" charset="0"/>
                      </a:endParaRPr>
                    </a:p>
                  </a:txBody>
                  <a:tcPr/>
                </a:tc>
                <a:extLst>
                  <a:ext uri="{0D108BD9-81ED-4DB2-BD59-A6C34878D82A}">
                    <a16:rowId xmlns:a16="http://schemas.microsoft.com/office/drawing/2014/main" val="10004"/>
                  </a:ext>
                </a:extLst>
              </a:tr>
              <a:tr h="370840">
                <a:tc>
                  <a:txBody>
                    <a:bodyPr/>
                    <a:lstStyle/>
                    <a:p>
                      <a:r>
                        <a:rPr lang="en-GB" sz="1800" b="0" dirty="0" smtClean="0">
                          <a:latin typeface="Comic Sans MS" panose="030F0702030302020204" pitchFamily="66" charset="0"/>
                        </a:rPr>
                        <a:t>Set 5 </a:t>
                      </a:r>
                      <a:endParaRPr lang="en-GB" sz="1800" b="0" dirty="0">
                        <a:latin typeface="Comic Sans MS" panose="030F0702030302020204" pitchFamily="66" charset="0"/>
                      </a:endParaRPr>
                    </a:p>
                  </a:txBody>
                  <a:tcPr/>
                </a:tc>
                <a:tc>
                  <a:txBody>
                    <a:bodyPr/>
                    <a:lstStyle/>
                    <a:p>
                      <a:r>
                        <a:rPr lang="en-GB" sz="1800" b="0" dirty="0" smtClean="0">
                          <a:latin typeface="Comic Sans MS" panose="030F0702030302020204" pitchFamily="66" charset="0"/>
                        </a:rPr>
                        <a:t>h</a:t>
                      </a:r>
                      <a:r>
                        <a:rPr lang="en-GB" sz="1800" b="0" baseline="0" dirty="0" smtClean="0">
                          <a:latin typeface="Comic Sans MS" panose="030F0702030302020204" pitchFamily="66" charset="0"/>
                        </a:rPr>
                        <a:t>  b  f  </a:t>
                      </a:r>
                      <a:r>
                        <a:rPr lang="en-GB" sz="1800" b="0" baseline="0" dirty="0" err="1" smtClean="0">
                          <a:latin typeface="Comic Sans MS" panose="030F0702030302020204" pitchFamily="66" charset="0"/>
                        </a:rPr>
                        <a:t>ff</a:t>
                      </a:r>
                      <a:r>
                        <a:rPr lang="en-GB" sz="1800" b="0" baseline="0" dirty="0" smtClean="0">
                          <a:latin typeface="Comic Sans MS" panose="030F0702030302020204" pitchFamily="66" charset="0"/>
                        </a:rPr>
                        <a:t>  l  </a:t>
                      </a:r>
                      <a:r>
                        <a:rPr lang="en-GB" sz="1800" b="0" baseline="0" dirty="0" err="1" smtClean="0">
                          <a:latin typeface="Comic Sans MS" panose="030F0702030302020204" pitchFamily="66" charset="0"/>
                        </a:rPr>
                        <a:t>ll</a:t>
                      </a:r>
                      <a:r>
                        <a:rPr lang="en-GB" sz="1800" b="0" baseline="0" dirty="0" smtClean="0">
                          <a:latin typeface="Comic Sans MS" panose="030F0702030302020204" pitchFamily="66" charset="0"/>
                        </a:rPr>
                        <a:t>  </a:t>
                      </a:r>
                      <a:r>
                        <a:rPr lang="en-GB" sz="1800" b="0" baseline="0" dirty="0" err="1" smtClean="0">
                          <a:latin typeface="Comic Sans MS" panose="030F0702030302020204" pitchFamily="66" charset="0"/>
                        </a:rPr>
                        <a:t>ss</a:t>
                      </a:r>
                      <a:r>
                        <a:rPr lang="en-GB" sz="1800" b="0" baseline="0" dirty="0" smtClean="0">
                          <a:latin typeface="Comic Sans MS" panose="030F0702030302020204" pitchFamily="66" charset="0"/>
                        </a:rPr>
                        <a:t> </a:t>
                      </a:r>
                      <a:r>
                        <a:rPr lang="en-GB" sz="1800" b="0" dirty="0" smtClean="0">
                          <a:latin typeface="Comic Sans MS" panose="030F0702030302020204" pitchFamily="66" charset="0"/>
                        </a:rPr>
                        <a:t>  </a:t>
                      </a:r>
                      <a:endParaRPr lang="en-GB" sz="1800" b="0" dirty="0">
                        <a:latin typeface="Comic Sans MS" panose="030F0702030302020204" pitchFamily="66" charset="0"/>
                      </a:endParaRPr>
                    </a:p>
                  </a:txBody>
                  <a:tcPr/>
                </a:tc>
                <a:tc>
                  <a:txBody>
                    <a:bodyPr/>
                    <a:lstStyle/>
                    <a:p>
                      <a:r>
                        <a:rPr lang="en-GB" sz="1800" b="0" dirty="0" smtClean="0">
                          <a:latin typeface="Comic Sans MS" panose="030F0702030302020204" pitchFamily="66" charset="0"/>
                        </a:rPr>
                        <a:t>into</a:t>
                      </a:r>
                      <a:r>
                        <a:rPr lang="en-GB" sz="1800" b="0" baseline="0" dirty="0" smtClean="0">
                          <a:latin typeface="Comic Sans MS" panose="030F0702030302020204" pitchFamily="66" charset="0"/>
                        </a:rPr>
                        <a:t> </a:t>
                      </a:r>
                      <a:endParaRPr lang="en-GB" sz="1800" b="0" dirty="0">
                        <a:latin typeface="Comic Sans MS" panose="030F0702030302020204" pitchFamily="66" charset="0"/>
                      </a:endParaRPr>
                    </a:p>
                  </a:txBody>
                  <a:tcPr/>
                </a:tc>
                <a:extLst>
                  <a:ext uri="{0D108BD9-81ED-4DB2-BD59-A6C34878D82A}">
                    <a16:rowId xmlns:a16="http://schemas.microsoft.com/office/drawing/2014/main" val="10005"/>
                  </a:ext>
                </a:extLst>
              </a:tr>
            </a:tbl>
          </a:graphicData>
        </a:graphic>
      </p:graphicFrame>
      <p:pic>
        <p:nvPicPr>
          <p:cNvPr id="22" name="Picture 21" descr="https://www.education.gov.uk/publications/ContentImages/ProductThumbnails/DFES-00281-20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6766" y="86493"/>
            <a:ext cx="825025" cy="116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Image result for ladybi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19" y="96713"/>
            <a:ext cx="516012" cy="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863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7784</TotalTime>
  <Words>1756</Words>
  <Application>Microsoft Office PowerPoint</Application>
  <PresentationFormat>On-screen Show (4:3)</PresentationFormat>
  <Paragraphs>445</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Comic Sans MS</vt:lpstr>
      <vt:lpstr>Twinkl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Michele Morgan</cp:lastModifiedBy>
  <cp:revision>58</cp:revision>
  <dcterms:created xsi:type="dcterms:W3CDTF">2017-08-11T14:00:01Z</dcterms:created>
  <dcterms:modified xsi:type="dcterms:W3CDTF">2019-12-02T16:49:49Z</dcterms:modified>
</cp:coreProperties>
</file>